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1.jpeg" ContentType="image/jpeg"/>
  <Override PartName="/ppt/notesSlides/notesSlide4.xml" ContentType="application/vnd.openxmlformats-officedocument.presentationml.notesSlide+xml"/>
  <Override PartName="/ppt/media/image2.jpeg" ContentType="image/jpeg"/>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3.jpeg" ContentType="image/jpeg"/>
  <Override PartName="/ppt/notesSlides/notesSlide8.xml" ContentType="application/vnd.openxmlformats-officedocument.presentationml.notesSlide+xml"/>
  <Override PartName="/ppt/media/image4.jpeg" ContentType="image/jpeg"/>
  <Override PartName="/ppt/notesSlides/notesSlide9.xml" ContentType="application/vnd.openxmlformats-officedocument.presentationml.notesSlide+xml"/>
  <Override PartName="/ppt/media/image5.jpeg" ContentType="image/jpeg"/>
  <Override PartName="/ppt/notesSlides/notesSlide10.xml" ContentType="application/vnd.openxmlformats-officedocument.presentationml.notesSlide+xml"/>
  <Override PartName="/ppt/media/image6.jpeg" ContentType="image/jpe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media/image7.jpeg" ContentType="image/jpeg"/>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media/image8.jpeg" ContentType="image/jpeg"/>
  <Override PartName="/ppt/notesSlides/notesSlide24.xml" ContentType="application/vnd.openxmlformats-officedocument.presentationml.notesSlide+xml"/>
  <Override PartName="/ppt/media/image9.jpeg" ContentType="image/jpeg"/>
  <Override PartName="/ppt/notesSlides/notesSlide25.xml" ContentType="application/vnd.openxmlformats-officedocument.presentationml.notesSlide+xml"/>
  <Override PartName="/ppt/media/image10.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9144000" cy="6858000"/>
  <p:notesSz cx="6858000" cy="9144000"/>
  <p:defaultTextStyle>
    <a:lvl1pPr defTabSz="457200">
      <a:defRPr>
        <a:latin typeface="Calibri"/>
        <a:ea typeface="Calibri"/>
        <a:cs typeface="Calibri"/>
        <a:sym typeface="Calibri"/>
      </a:defRPr>
    </a:lvl1pPr>
    <a:lvl2pPr indent="457200" defTabSz="457200">
      <a:defRPr>
        <a:latin typeface="Calibri"/>
        <a:ea typeface="Calibri"/>
        <a:cs typeface="Calibri"/>
        <a:sym typeface="Calibri"/>
      </a:defRPr>
    </a:lvl2pPr>
    <a:lvl3pPr indent="914400" defTabSz="457200">
      <a:defRPr>
        <a:latin typeface="Calibri"/>
        <a:ea typeface="Calibri"/>
        <a:cs typeface="Calibri"/>
        <a:sym typeface="Calibri"/>
      </a:defRPr>
    </a:lvl3pPr>
    <a:lvl4pPr indent="1371600" defTabSz="457200">
      <a:defRPr>
        <a:latin typeface="Calibri"/>
        <a:ea typeface="Calibri"/>
        <a:cs typeface="Calibri"/>
        <a:sym typeface="Calibri"/>
      </a:defRPr>
    </a:lvl4pPr>
    <a:lvl5pPr indent="1828800" defTabSz="457200">
      <a:defRPr>
        <a:latin typeface="Calibri"/>
        <a:ea typeface="Calibri"/>
        <a:cs typeface="Calibri"/>
        <a:sym typeface="Calibri"/>
      </a:defRPr>
    </a:lvl5pPr>
    <a:lvl6pPr indent="2286000" defTabSz="457200">
      <a:defRPr>
        <a:latin typeface="Calibri"/>
        <a:ea typeface="Calibri"/>
        <a:cs typeface="Calibri"/>
        <a:sym typeface="Calibri"/>
      </a:defRPr>
    </a:lvl6pPr>
    <a:lvl7pPr indent="2743200" defTabSz="457200">
      <a:defRPr>
        <a:latin typeface="Calibri"/>
        <a:ea typeface="Calibri"/>
        <a:cs typeface="Calibri"/>
        <a:sym typeface="Calibri"/>
      </a:defRPr>
    </a:lvl7pPr>
    <a:lvl8pPr indent="3200400" defTabSz="457200">
      <a:defRPr>
        <a:latin typeface="Calibri"/>
        <a:ea typeface="Calibri"/>
        <a:cs typeface="Calibri"/>
        <a:sym typeface="Calibri"/>
      </a:defRPr>
    </a:lvl8pPr>
    <a:lvl9pPr indent="3657600" defTabSz="4572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b="def" i="def"/>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b="def" i="def"/>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4.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5.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6.xml.rels><?xml version="1.0" encoding="UTF-8" standalone="yes"?><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7.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8.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9.xml.rels><?xml version="1.0" encoding="UTF-8" standalone="yes"?><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1.xml.rels><?xml version="1.0" encoding="UTF-8" standalone="yes"?><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2.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3.xml.rels><?xml version="1.0" encoding="UTF-8" standalone="yes"?><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4.xml.rels><?xml version="1.0" encoding="UTF-8" standalone="yes"?><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5.xml.rels><?xml version="1.0" encoding="UTF-8" standalone="yes"?><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sldImg"/>
          </p:nvPr>
        </p:nvSpPr>
        <p:spPr>
          <a:prstGeom prst="rect">
            <a:avLst/>
          </a:prstGeom>
        </p:spPr>
        <p:txBody>
          <a:bodyPr/>
          <a:lstStyle/>
          <a:p>
            <a:pPr lvl="0"/>
          </a:p>
        </p:txBody>
      </p:sp>
      <p:sp>
        <p:nvSpPr>
          <p:cNvPr id="53" name="Shape 53"/>
          <p:cNvSpPr/>
          <p:nvPr>
            <p:ph type="body" sz="quarter" idx="1"/>
          </p:nvPr>
        </p:nvSpPr>
        <p:spPr>
          <a:prstGeom prst="rect">
            <a:avLst/>
          </a:prstGeom>
        </p:spPr>
        <p:txBody>
          <a:bodyPr/>
          <a:lstStyle/>
          <a:p>
            <a:pPr lvl="0">
              <a:defRPr sz="1800"/>
            </a:pPr>
            <a:r>
              <a:rPr sz="2200"/>
              <a:t>This lecture is part of module 3 in the software testing course. </a:t>
            </a:r>
            <a:endParaRPr sz="2200"/>
          </a:p>
          <a:p>
            <a:pPr lvl="0">
              <a:defRPr sz="1800"/>
            </a:pPr>
            <a:r>
              <a:rPr sz="2200"/>
              <a:t>In this lecture we will learn about exploratory testing or ET.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sldImg"/>
          </p:nvPr>
        </p:nvSpPr>
        <p:spPr>
          <a:prstGeom prst="rect">
            <a:avLst/>
          </a:prstGeom>
        </p:spPr>
        <p:txBody>
          <a:bodyPr/>
          <a:lstStyle/>
          <a:p>
            <a:pPr lvl="0"/>
          </a:p>
        </p:txBody>
      </p:sp>
      <p:sp>
        <p:nvSpPr>
          <p:cNvPr id="117" name="Shape 117"/>
          <p:cNvSpPr/>
          <p:nvPr>
            <p:ph type="body" sz="quarter" idx="1"/>
          </p:nvPr>
        </p:nvSpPr>
        <p:spPr>
          <a:prstGeom prst="rect">
            <a:avLst/>
          </a:prstGeom>
        </p:spPr>
        <p:txBody>
          <a:bodyPr/>
          <a:lstStyle/>
          <a:p>
            <a:pPr lvl="0">
              <a:defRPr sz="1800"/>
            </a:pPr>
            <a:r>
              <a:rPr sz="2200"/>
              <a:t>We begin with user inputs. </a:t>
            </a:r>
            <a:endParaRPr sz="2200"/>
          </a:p>
          <a:p>
            <a:pPr lvl="0">
              <a:defRPr sz="1800"/>
            </a:pPr>
            <a:r>
              <a:rPr sz="2200"/>
              <a:t>Testing is about selecting a subset of possible inputs, applying them and hoping that the subset will cause all the failures to surface.</a:t>
            </a:r>
            <a:endParaRPr sz="2200"/>
          </a:p>
          <a:p>
            <a:pPr lvl="0">
              <a:defRPr sz="1800"/>
            </a:pPr>
            <a:r>
              <a:rPr sz="2200"/>
              <a:t>The first tactical technique for user input concerns input filters.</a:t>
            </a:r>
            <a:endParaRPr sz="2200"/>
          </a:p>
          <a:p>
            <a:pPr lvl="0">
              <a:defRPr sz="1800"/>
            </a:pPr>
            <a:r>
              <a:rPr sz="2200"/>
              <a:t>Input filters are used by developers to filter out illegal inputs from application code.</a:t>
            </a:r>
            <a:endParaRPr sz="2200"/>
          </a:p>
          <a:p>
            <a:pPr lvl="0">
              <a:defRPr sz="1800"/>
            </a:pPr>
            <a:r>
              <a:rPr sz="2200"/>
              <a:t>One example of input filters is the dialog box from PowerPoint that allows user to type numeric input only, thus filtering out invalid characters.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sldImg"/>
          </p:nvPr>
        </p:nvSpPr>
        <p:spPr>
          <a:prstGeom prst="rect">
            <a:avLst/>
          </a:prstGeom>
        </p:spPr>
        <p:txBody>
          <a:bodyPr/>
          <a:lstStyle/>
          <a:p>
            <a:pPr lvl="0"/>
          </a:p>
        </p:txBody>
      </p:sp>
      <p:sp>
        <p:nvSpPr>
          <p:cNvPr id="124" name="Shape 124"/>
          <p:cNvSpPr/>
          <p:nvPr>
            <p:ph type="body" sz="quarter" idx="1"/>
          </p:nvPr>
        </p:nvSpPr>
        <p:spPr>
          <a:prstGeom prst="rect">
            <a:avLst/>
          </a:prstGeom>
        </p:spPr>
        <p:txBody>
          <a:bodyPr/>
          <a:lstStyle/>
          <a:p>
            <a:pPr lvl="0">
              <a:defRPr sz="1800"/>
            </a:pPr>
            <a:r>
              <a:rPr sz="2200"/>
              <a:t>From a testing point of view, two things need to be tested for input filters:</a:t>
            </a:r>
            <a:endParaRPr sz="2200"/>
          </a:p>
          <a:p>
            <a:pPr lvl="0">
              <a:defRPr sz="1800"/>
            </a:pPr>
            <a:r>
              <a:rPr sz="2200"/>
              <a:t>One is to test if the developers partitioned the space of legal versus illegal inputs correctly. Tests must be developed to validate that all legal inputs are allowed and illegal inputs filtered out.</a:t>
            </a:r>
            <a:endParaRPr sz="2200"/>
          </a:p>
          <a:p>
            <a:pPr lvl="0">
              <a:defRPr sz="1800"/>
            </a:pPr>
            <a:r>
              <a:rPr sz="2200"/>
              <a:t>Secondly, tests need to target at violation of input filters, i.e., if there is any way to get illegal input into the system it needs to be reported as a bug.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sldImg"/>
          </p:nvPr>
        </p:nvSpPr>
        <p:spPr>
          <a:prstGeom prst="rect">
            <a:avLst/>
          </a:prstGeom>
        </p:spPr>
        <p:txBody>
          <a:bodyPr/>
          <a:lstStyle/>
          <a:p>
            <a:pPr lvl="0"/>
          </a:p>
        </p:txBody>
      </p:sp>
      <p:sp>
        <p:nvSpPr>
          <p:cNvPr id="131" name="Shape 131"/>
          <p:cNvSpPr/>
          <p:nvPr>
            <p:ph type="body" sz="quarter" idx="1"/>
          </p:nvPr>
        </p:nvSpPr>
        <p:spPr>
          <a:prstGeom prst="rect">
            <a:avLst/>
          </a:prstGeom>
        </p:spPr>
        <p:txBody>
          <a:bodyPr/>
          <a:lstStyle/>
          <a:p>
            <a:pPr lvl="0">
              <a:defRPr sz="1800"/>
            </a:pPr>
            <a:r>
              <a:rPr sz="2200"/>
              <a:t>As a tester, one also needs to test the application for input checks. </a:t>
            </a:r>
            <a:endParaRPr sz="2200"/>
          </a:p>
          <a:p>
            <a:pPr lvl="0">
              <a:defRPr sz="1800"/>
            </a:pPr>
            <a:r>
              <a:rPr sz="2200"/>
              <a:t>An input check is basically the error message that is given on invalid inputs.</a:t>
            </a:r>
            <a:endParaRPr sz="2200"/>
          </a:p>
          <a:p>
            <a:pPr lvl="0">
              <a:defRPr sz="1800"/>
            </a:pPr>
            <a:r>
              <a:rPr sz="2200"/>
              <a:t>The tester needs to test for inputs that cause all types of error messages to occur.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sldImg"/>
          </p:nvPr>
        </p:nvSpPr>
        <p:spPr>
          <a:prstGeom prst="rect">
            <a:avLst/>
          </a:prstGeom>
        </p:spPr>
        <p:txBody>
          <a:bodyPr/>
          <a:lstStyle/>
          <a:p>
            <a:pPr lvl="0"/>
          </a:p>
        </p:txBody>
      </p:sp>
      <p:sp>
        <p:nvSpPr>
          <p:cNvPr id="138" name="Shape 138"/>
          <p:cNvSpPr/>
          <p:nvPr>
            <p:ph type="body" sz="quarter" idx="1"/>
          </p:nvPr>
        </p:nvSpPr>
        <p:spPr>
          <a:prstGeom prst="rect">
            <a:avLst/>
          </a:prstGeom>
        </p:spPr>
        <p:txBody>
          <a:bodyPr/>
          <a:lstStyle/>
          <a:p>
            <a:pPr lvl="0">
              <a:defRPr sz="1800"/>
            </a:pPr>
            <a:r>
              <a:rPr sz="2200"/>
              <a:t>Another thing that inputs can trigger are exceptions. </a:t>
            </a:r>
            <a:endParaRPr sz="2200"/>
          </a:p>
          <a:p>
            <a:pPr lvl="0">
              <a:defRPr sz="1800"/>
            </a:pPr>
            <a:endParaRPr sz="2200"/>
          </a:p>
          <a:p>
            <a:pPr lvl="0">
              <a:defRPr sz="1800"/>
            </a:pPr>
            <a:r>
              <a:rPr sz="2200"/>
              <a:t>Exception handlers not only deal with illegal inputs but also cover different other failure scenarios.</a:t>
            </a:r>
            <a:endParaRPr sz="2200"/>
          </a:p>
          <a:p>
            <a:pPr lvl="0">
              <a:defRPr sz="1800"/>
            </a:pPr>
            <a:endParaRPr sz="2200"/>
          </a:p>
          <a:p>
            <a:pPr lvl="0">
              <a:defRPr sz="1800"/>
            </a:pPr>
            <a:r>
              <a:rPr sz="2200"/>
              <a:t>Once an exception is raised, the task of the tester is to vary the input in ways that will cause the exception to occur again. There are cases where raising exceptions multiple times can cause a complete program failure.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sldImg"/>
          </p:nvPr>
        </p:nvSpPr>
        <p:spPr>
          <a:prstGeom prst="rect">
            <a:avLst/>
          </a:prstGeom>
        </p:spPr>
        <p:txBody>
          <a:bodyPr/>
          <a:lstStyle/>
          <a:p>
            <a:pPr lvl="0"/>
          </a:p>
        </p:txBody>
      </p:sp>
      <p:sp>
        <p:nvSpPr>
          <p:cNvPr id="145" name="Shape 145"/>
          <p:cNvSpPr/>
          <p:nvPr>
            <p:ph type="body" sz="quarter" idx="1"/>
          </p:nvPr>
        </p:nvSpPr>
        <p:spPr>
          <a:prstGeom prst="rect">
            <a:avLst/>
          </a:prstGeom>
        </p:spPr>
        <p:txBody>
          <a:bodyPr/>
          <a:lstStyle/>
          <a:p>
            <a:pPr lvl="0">
              <a:defRPr sz="1800"/>
            </a:pPr>
            <a:r>
              <a:rPr sz="2200"/>
              <a:t>Another element within user inputs are default values that developers assign to empty data entry fields or to pre-populate forms. </a:t>
            </a:r>
            <a:endParaRPr sz="2200"/>
          </a:p>
          <a:p>
            <a:pPr lvl="0">
              <a:defRPr sz="1800"/>
            </a:pPr>
            <a:endParaRPr sz="2200"/>
          </a:p>
          <a:p>
            <a:pPr lvl="0">
              <a:defRPr sz="1800"/>
            </a:pPr>
            <a:r>
              <a:rPr sz="2200"/>
              <a:t>A tester needs to test for these default values. Common tests include deleting a default value or leaving it blank. Another test is to use different values around the default one.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lvl="0"/>
          </a:p>
        </p:txBody>
      </p:sp>
      <p:sp>
        <p:nvSpPr>
          <p:cNvPr id="152" name="Shape 152"/>
          <p:cNvSpPr/>
          <p:nvPr>
            <p:ph type="body" sz="quarter" idx="1"/>
          </p:nvPr>
        </p:nvSpPr>
        <p:spPr>
          <a:prstGeom prst="rect">
            <a:avLst/>
          </a:prstGeom>
        </p:spPr>
        <p:txBody>
          <a:bodyPr/>
          <a:lstStyle/>
          <a:p>
            <a:pPr lvl="0">
              <a:defRPr sz="1800"/>
            </a:pPr>
            <a:r>
              <a:rPr sz="2200"/>
              <a:t>We also have special characters and it is interesting to see the behaviour of application on such inputs. </a:t>
            </a:r>
            <a:endParaRPr sz="2200"/>
          </a:p>
          <a:p>
            <a:pPr lvl="0">
              <a:defRPr sz="1800"/>
            </a:pPr>
            <a:endParaRPr sz="2200"/>
          </a:p>
          <a:p>
            <a:pPr lvl="0">
              <a:defRPr sz="1800"/>
            </a:pPr>
            <a:r>
              <a:rPr sz="2200"/>
              <a:t>These inputs include special character sequences, special fonts and reserved words.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Shape 158"/>
          <p:cNvSpPr/>
          <p:nvPr>
            <p:ph type="sldImg"/>
          </p:nvPr>
        </p:nvSpPr>
        <p:spPr>
          <a:prstGeom prst="rect">
            <a:avLst/>
          </a:prstGeom>
        </p:spPr>
        <p:txBody>
          <a:bodyPr/>
          <a:lstStyle/>
          <a:p>
            <a:pPr lvl="0"/>
          </a:p>
        </p:txBody>
      </p:sp>
      <p:sp>
        <p:nvSpPr>
          <p:cNvPr id="159" name="Shape 159"/>
          <p:cNvSpPr/>
          <p:nvPr>
            <p:ph type="body" sz="quarter" idx="1"/>
          </p:nvPr>
        </p:nvSpPr>
        <p:spPr>
          <a:prstGeom prst="rect">
            <a:avLst/>
          </a:prstGeom>
        </p:spPr>
        <p:txBody>
          <a:bodyPr/>
          <a:lstStyle/>
          <a:p>
            <a:pPr lvl="0">
              <a:defRPr sz="1800"/>
            </a:pPr>
            <a:r>
              <a:rPr sz="2200"/>
              <a:t>Yet another testing tactic with respect to user inputs is to let all outputs be triggered. One way to achieve this is to use input/output pairs to see if all outputs are being tested.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sldImg"/>
          </p:nvPr>
        </p:nvSpPr>
        <p:spPr>
          <a:prstGeom prst="rect">
            <a:avLst/>
          </a:prstGeom>
        </p:spPr>
        <p:txBody>
          <a:bodyPr/>
          <a:lstStyle/>
          <a:p>
            <a:pPr lvl="0"/>
          </a:p>
        </p:txBody>
      </p:sp>
      <p:sp>
        <p:nvSpPr>
          <p:cNvPr id="166" name="Shape 166"/>
          <p:cNvSpPr/>
          <p:nvPr>
            <p:ph type="body" sz="quarter" idx="1"/>
          </p:nvPr>
        </p:nvSpPr>
        <p:spPr>
          <a:prstGeom prst="rect">
            <a:avLst/>
          </a:prstGeom>
        </p:spPr>
        <p:txBody>
          <a:bodyPr/>
          <a:lstStyle/>
          <a:p>
            <a:pPr lvl="0">
              <a:defRPr sz="1800"/>
            </a:pPr>
            <a:r>
              <a:rPr sz="2200"/>
              <a:t>We now move to the second property of software targeted by ET which is software’s state information.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sldImg"/>
          </p:nvPr>
        </p:nvSpPr>
        <p:spPr>
          <a:prstGeom prst="rect">
            <a:avLst/>
          </a:prstGeom>
        </p:spPr>
        <p:txBody>
          <a:bodyPr/>
          <a:lstStyle/>
          <a:p>
            <a:pPr lvl="0"/>
          </a:p>
        </p:txBody>
      </p:sp>
      <p:sp>
        <p:nvSpPr>
          <p:cNvPr id="173" name="Shape 173"/>
          <p:cNvSpPr/>
          <p:nvPr>
            <p:ph type="body" sz="quarter" idx="1"/>
          </p:nvPr>
        </p:nvSpPr>
        <p:spPr>
          <a:prstGeom prst="rect">
            <a:avLst/>
          </a:prstGeom>
        </p:spPr>
        <p:txBody>
          <a:bodyPr/>
          <a:lstStyle/>
          <a:p>
            <a:pPr lvl="0">
              <a:defRPr sz="1800"/>
            </a:pPr>
            <a:r>
              <a:rPr sz="2200"/>
              <a:t>We know that software accumulates state information once given an input. </a:t>
            </a:r>
            <a:endParaRPr sz="2200"/>
          </a:p>
          <a:p>
            <a:pPr lvl="0">
              <a:defRPr sz="1800"/>
            </a:pPr>
            <a:r>
              <a:rPr sz="2200"/>
              <a:t>The state information is stored as values of internal variables.</a:t>
            </a:r>
            <a:endParaRPr sz="2200"/>
          </a:p>
          <a:p>
            <a:pPr lvl="0">
              <a:defRPr sz="1800"/>
            </a:pPr>
            <a:r>
              <a:rPr sz="2200"/>
              <a:t>The testers need to validate scenarios and interactions with temporary as well as the persistent state of a software.</a:t>
            </a:r>
            <a:endParaRPr sz="2200"/>
          </a:p>
          <a:p>
            <a:pPr lvl="0">
              <a:defRPr sz="1800"/>
            </a:pPr>
            <a:r>
              <a:rPr sz="2200"/>
              <a:t>A temporary state is one in which the prior inputs and outputs are not stored permanently in a database or a file. The state information is forgotten once the application terminates.</a:t>
            </a:r>
            <a:endParaRPr sz="2200"/>
          </a:p>
          <a:p>
            <a:pPr lvl="0">
              <a:defRPr sz="1800"/>
            </a:pPr>
            <a:r>
              <a:rPr sz="2200"/>
              <a:t>A persistent state is one in which the inputs and outputs are recorded.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ph type="sldImg"/>
          </p:nvPr>
        </p:nvSpPr>
        <p:spPr>
          <a:prstGeom prst="rect">
            <a:avLst/>
          </a:prstGeom>
        </p:spPr>
        <p:txBody>
          <a:bodyPr/>
          <a:lstStyle/>
          <a:p>
            <a:pPr lvl="0"/>
          </a:p>
        </p:txBody>
      </p:sp>
      <p:sp>
        <p:nvSpPr>
          <p:cNvPr id="180" name="Shape 180"/>
          <p:cNvSpPr/>
          <p:nvPr>
            <p:ph type="body" sz="quarter" idx="1"/>
          </p:nvPr>
        </p:nvSpPr>
        <p:spPr>
          <a:prstGeom prst="rect">
            <a:avLst/>
          </a:prstGeom>
        </p:spPr>
        <p:txBody>
          <a:bodyPr/>
          <a:lstStyle/>
          <a:p>
            <a:pPr lvl="0">
              <a:defRPr sz="1800"/>
            </a:pPr>
            <a:r>
              <a:rPr sz="2200"/>
              <a:t>As a tester it is important to cover critical interactions while taking into account related inputs and state data. </a:t>
            </a:r>
            <a:endParaRPr sz="2200"/>
          </a:p>
          <a:p>
            <a:pPr lvl="0">
              <a:defRPr sz="1800"/>
            </a:pPr>
            <a:r>
              <a:rPr sz="2200"/>
              <a:t>Lets take an example of a software controlling a telephone switch. The input “answer the phone” can produce different behaviours depending on the state of the software.</a:t>
            </a:r>
            <a:endParaRPr sz="2200"/>
          </a:p>
          <a:p>
            <a:pPr lvl="0">
              <a:defRPr sz="1800"/>
            </a:pPr>
            <a:r>
              <a:rPr sz="2200"/>
              <a:t>If the software does not recognise the phone, a different response is given. If the software recognises the phone but it is not ringing, a dial tone is generated.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sldImg"/>
          </p:nvPr>
        </p:nvSpPr>
        <p:spPr>
          <a:prstGeom prst="rect">
            <a:avLst/>
          </a:prstGeom>
        </p:spPr>
        <p:txBody>
          <a:bodyPr/>
          <a:lstStyle/>
          <a:p>
            <a:pPr lvl="0"/>
          </a:p>
        </p:txBody>
      </p:sp>
      <p:sp>
        <p:nvSpPr>
          <p:cNvPr id="60" name="Shape 60"/>
          <p:cNvSpPr/>
          <p:nvPr>
            <p:ph type="body" sz="quarter" idx="1"/>
          </p:nvPr>
        </p:nvSpPr>
        <p:spPr>
          <a:prstGeom prst="rect">
            <a:avLst/>
          </a:prstGeom>
        </p:spPr>
        <p:txBody>
          <a:bodyPr/>
          <a:lstStyle/>
          <a:p>
            <a:pPr lvl="0">
              <a:defRPr sz="1800"/>
            </a:pPr>
            <a:r>
              <a:rPr sz="2200"/>
              <a:t>This lecture is based on James Whittaker’s book on “Exploratory software testing: Tips, tricks, tours, and techniques to guide test design”.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sldImg"/>
          </p:nvPr>
        </p:nvSpPr>
        <p:spPr>
          <a:prstGeom prst="rect">
            <a:avLst/>
          </a:prstGeom>
        </p:spPr>
        <p:txBody>
          <a:bodyPr/>
          <a:lstStyle/>
          <a:p>
            <a:pPr lvl="0"/>
          </a:p>
        </p:txBody>
      </p:sp>
      <p:sp>
        <p:nvSpPr>
          <p:cNvPr id="187" name="Shape 187"/>
          <p:cNvSpPr/>
          <p:nvPr>
            <p:ph type="body" sz="quarter" idx="1"/>
          </p:nvPr>
        </p:nvSpPr>
        <p:spPr>
          <a:prstGeom prst="rect">
            <a:avLst/>
          </a:prstGeom>
        </p:spPr>
        <p:txBody>
          <a:bodyPr/>
          <a:lstStyle/>
          <a:p>
            <a:pPr lvl="0">
              <a:defRPr sz="1800"/>
            </a:pPr>
            <a:r>
              <a:rPr sz="2200"/>
              <a:t>It is also important to test for accumulating state in an application to check potential data flow. </a:t>
            </a:r>
            <a:endParaRPr sz="2200"/>
          </a:p>
          <a:p>
            <a:pPr lvl="0">
              <a:defRPr sz="1800"/>
            </a:pPr>
            <a:r>
              <a:rPr sz="2200"/>
              <a:t>For example test for if a list of items in a shopping cart grows too large or if a large numeric value is given as an input.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sldImg"/>
          </p:nvPr>
        </p:nvSpPr>
        <p:spPr>
          <a:prstGeom prst="rect">
            <a:avLst/>
          </a:prstGeom>
        </p:spPr>
        <p:txBody>
          <a:bodyPr/>
          <a:lstStyle/>
          <a:p>
            <a:pPr lvl="0"/>
          </a:p>
        </p:txBody>
      </p:sp>
      <p:sp>
        <p:nvSpPr>
          <p:cNvPr id="194" name="Shape 194"/>
          <p:cNvSpPr/>
          <p:nvPr>
            <p:ph type="body" sz="quarter" idx="1"/>
          </p:nvPr>
        </p:nvSpPr>
        <p:spPr>
          <a:prstGeom prst="rect">
            <a:avLst/>
          </a:prstGeom>
        </p:spPr>
        <p:txBody>
          <a:bodyPr/>
          <a:lstStyle/>
          <a:p>
            <a:pPr lvl="0">
              <a:defRPr sz="1800"/>
            </a:pPr>
            <a:r>
              <a:rPr sz="2200"/>
              <a:t>The rest of the slides will talk about the last three properties targeted by ET, i.e., code paths, user data and environment.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sldImg"/>
          </p:nvPr>
        </p:nvSpPr>
        <p:spPr>
          <a:prstGeom prst="rect">
            <a:avLst/>
          </a:prstGeom>
        </p:spPr>
        <p:txBody>
          <a:bodyPr/>
          <a:lstStyle/>
          <a:p>
            <a:pPr lvl="0"/>
          </a:p>
        </p:txBody>
      </p:sp>
      <p:sp>
        <p:nvSpPr>
          <p:cNvPr id="201" name="Shape 201"/>
          <p:cNvSpPr/>
          <p:nvPr>
            <p:ph type="body" sz="quarter" idx="1"/>
          </p:nvPr>
        </p:nvSpPr>
        <p:spPr>
          <a:prstGeom prst="rect">
            <a:avLst/>
          </a:prstGeom>
        </p:spPr>
        <p:txBody>
          <a:bodyPr/>
          <a:lstStyle/>
          <a:p>
            <a:pPr lvl="0">
              <a:defRPr sz="1800"/>
            </a:pPr>
            <a:r>
              <a:rPr sz="2200"/>
              <a:t>A code path is simply a sequence of code statement. </a:t>
            </a:r>
            <a:endParaRPr sz="2200"/>
          </a:p>
          <a:p>
            <a:pPr lvl="0">
              <a:defRPr sz="1800"/>
            </a:pPr>
            <a:r>
              <a:rPr sz="2200"/>
              <a:t>As a tester, one needs to know the path taken by the application when given an input. For example, if it executes a loop or if it is in a decision-making situation. </a:t>
            </a:r>
            <a:endParaRPr sz="2200"/>
          </a:p>
          <a:p>
            <a:pPr lvl="0">
              <a:defRPr sz="1800"/>
            </a:pPr>
            <a:r>
              <a:rPr sz="2200"/>
              <a:t>Testing for code paths is especially focussed on testing branches and loops.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ph type="sldImg"/>
          </p:nvPr>
        </p:nvSpPr>
        <p:spPr>
          <a:prstGeom prst="rect">
            <a:avLst/>
          </a:prstGeom>
        </p:spPr>
        <p:txBody>
          <a:bodyPr/>
          <a:lstStyle/>
          <a:p>
            <a:pPr lvl="0"/>
          </a:p>
        </p:txBody>
      </p:sp>
      <p:sp>
        <p:nvSpPr>
          <p:cNvPr id="208" name="Shape 208"/>
          <p:cNvSpPr/>
          <p:nvPr>
            <p:ph type="body" sz="quarter" idx="1"/>
          </p:nvPr>
        </p:nvSpPr>
        <p:spPr>
          <a:prstGeom prst="rect">
            <a:avLst/>
          </a:prstGeom>
        </p:spPr>
        <p:txBody>
          <a:bodyPr/>
          <a:lstStyle/>
          <a:p>
            <a:pPr lvl="0">
              <a:defRPr sz="1800"/>
            </a:pPr>
            <a:r>
              <a:rPr sz="2200"/>
              <a:t>Since ET focusses on testing the functionality required by an end user, it is important to replicate end user data to uncover interesting relationships. </a:t>
            </a:r>
            <a:endParaRPr sz="2200"/>
          </a:p>
          <a:p>
            <a:pPr lvl="0">
              <a:defRPr sz="1800"/>
            </a:pPr>
            <a:r>
              <a:rPr sz="2200"/>
              <a:t>This can be achieved by testing with an actual user database in a beta testing setup.</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4" name="Shape 214"/>
          <p:cNvSpPr/>
          <p:nvPr>
            <p:ph type="sldImg"/>
          </p:nvPr>
        </p:nvSpPr>
        <p:spPr>
          <a:prstGeom prst="rect">
            <a:avLst/>
          </a:prstGeom>
        </p:spPr>
        <p:txBody>
          <a:bodyPr/>
          <a:lstStyle/>
          <a:p>
            <a:pPr lvl="0"/>
          </a:p>
        </p:txBody>
      </p:sp>
      <p:sp>
        <p:nvSpPr>
          <p:cNvPr id="215" name="Shape 215"/>
          <p:cNvSpPr/>
          <p:nvPr>
            <p:ph type="body" sz="quarter" idx="1"/>
          </p:nvPr>
        </p:nvSpPr>
        <p:spPr>
          <a:prstGeom prst="rect">
            <a:avLst/>
          </a:prstGeom>
        </p:spPr>
        <p:txBody>
          <a:bodyPr/>
          <a:lstStyle/>
          <a:p>
            <a:pPr lvl="0">
              <a:defRPr sz="1800"/>
            </a:pPr>
            <a:r>
              <a:rPr sz="2200"/>
              <a:t>We know that a software has to interact with its environment. The environment may include: operating system and its configuration, other applications and programs interacting with the application under test, network elements such as speed and available bandwidth. </a:t>
            </a:r>
            <a:endParaRPr sz="2200"/>
          </a:p>
          <a:p>
            <a:pPr lvl="0">
              <a:defRPr sz="1800"/>
            </a:pPr>
            <a:endParaRPr sz="2200"/>
          </a:p>
          <a:p>
            <a:pPr lvl="0">
              <a:defRPr sz="1800"/>
            </a:pPr>
            <a:r>
              <a:rPr sz="2200"/>
              <a:t>A choice about a subset of environment parameters to test would depend on your specific context.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ph type="sldImg"/>
          </p:nvPr>
        </p:nvSpPr>
        <p:spPr>
          <a:prstGeom prst="rect">
            <a:avLst/>
          </a:prstGeom>
        </p:spPr>
        <p:txBody>
          <a:bodyPr/>
          <a:lstStyle/>
          <a:p>
            <a:pPr lvl="0"/>
          </a:p>
        </p:txBody>
      </p:sp>
      <p:sp>
        <p:nvSpPr>
          <p:cNvPr id="222" name="Shape 222"/>
          <p:cNvSpPr/>
          <p:nvPr>
            <p:ph type="body" sz="quarter" idx="1"/>
          </p:nvPr>
        </p:nvSpPr>
        <p:spPr>
          <a:prstGeom prst="rect">
            <a:avLst/>
          </a:prstGeom>
        </p:spPr>
        <p:txBody>
          <a:bodyPr/>
          <a:lstStyle/>
          <a:p>
            <a:pPr lvl="0">
              <a:defRPr sz="1800"/>
            </a:pPr>
            <a:r>
              <a:rPr sz="2200"/>
              <a:t>In conclusions we can say that ET is a practical approach to test applications using realistic user scenarios. It encourages tester to use her ever increasing knowledge about the application to test in a smart manner. It is thus safe to say that ET is human in the loop testing. We also saw that  ET guides decision making while testing for user input, state, code paths, user data and environment.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sldImg"/>
          </p:nvPr>
        </p:nvSpPr>
        <p:spPr>
          <a:prstGeom prst="rect">
            <a:avLst/>
          </a:prstGeom>
        </p:spPr>
        <p:txBody>
          <a:bodyPr/>
          <a:lstStyle/>
          <a:p>
            <a:pPr lvl="0"/>
          </a:p>
        </p:txBody>
      </p:sp>
      <p:sp>
        <p:nvSpPr>
          <p:cNvPr id="67" name="Shape 67"/>
          <p:cNvSpPr/>
          <p:nvPr>
            <p:ph type="body" sz="quarter" idx="1"/>
          </p:nvPr>
        </p:nvSpPr>
        <p:spPr>
          <a:prstGeom prst="rect">
            <a:avLst/>
          </a:prstGeom>
        </p:spPr>
        <p:txBody>
          <a:bodyPr/>
          <a:lstStyle/>
          <a:p>
            <a:pPr lvl="0">
              <a:defRPr sz="1800"/>
            </a:pPr>
            <a:r>
              <a:rPr sz="2200"/>
              <a:t>In this lecture we will introduce ET and its goals. We will discuss different tactical techniques in ET that focusses on five properties of user input, state, code paths, user data and environment.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sldImg"/>
          </p:nvPr>
        </p:nvSpPr>
        <p:spPr>
          <a:prstGeom prst="rect">
            <a:avLst/>
          </a:prstGeom>
        </p:spPr>
        <p:txBody>
          <a:bodyPr/>
          <a:lstStyle/>
          <a:p>
            <a:pPr lvl="0"/>
          </a:p>
        </p:txBody>
      </p:sp>
      <p:sp>
        <p:nvSpPr>
          <p:cNvPr id="74" name="Shape 74"/>
          <p:cNvSpPr/>
          <p:nvPr>
            <p:ph type="body" sz="quarter" idx="1"/>
          </p:nvPr>
        </p:nvSpPr>
        <p:spPr>
          <a:prstGeom prst="rect">
            <a:avLst/>
          </a:prstGeom>
        </p:spPr>
        <p:txBody>
          <a:bodyPr/>
          <a:lstStyle/>
          <a:p>
            <a:pPr lvl="0">
              <a:defRPr sz="1800"/>
            </a:pPr>
            <a:r>
              <a:rPr sz="2200"/>
              <a:t>The first thing that needs to be highlighted is that ET is a manual testing approach. </a:t>
            </a:r>
            <a:endParaRPr sz="2200"/>
          </a:p>
          <a:p>
            <a:pPr lvl="0">
              <a:defRPr sz="1800"/>
            </a:pPr>
            <a:r>
              <a:rPr sz="2200"/>
              <a:t>However ET can be supported by tools such as screen capture and key stroke recording.</a:t>
            </a:r>
            <a:endParaRPr sz="2200"/>
          </a:p>
          <a:p>
            <a:pPr lvl="0">
              <a:defRPr sz="1800"/>
            </a:pPr>
            <a:r>
              <a:rPr sz="2200"/>
              <a:t>ET is used to test for complex business logic of an application. Since the business logic of an application is driven by end user requirements, ET validates an application from an end user’s point of view.</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sldImg"/>
          </p:nvPr>
        </p:nvSpPr>
        <p:spPr>
          <a:prstGeom prst="rect">
            <a:avLst/>
          </a:prstGeom>
        </p:spPr>
        <p:txBody>
          <a:bodyPr/>
          <a:lstStyle/>
          <a:p>
            <a:pPr lvl="0"/>
          </a:p>
        </p:txBody>
      </p:sp>
      <p:sp>
        <p:nvSpPr>
          <p:cNvPr id="81" name="Shape 81"/>
          <p:cNvSpPr/>
          <p:nvPr>
            <p:ph type="body" sz="quarter" idx="1"/>
          </p:nvPr>
        </p:nvSpPr>
        <p:spPr>
          <a:prstGeom prst="rect">
            <a:avLst/>
          </a:prstGeom>
        </p:spPr>
        <p:txBody>
          <a:bodyPr/>
          <a:lstStyle/>
          <a:p>
            <a:pPr lvl="0">
              <a:defRPr sz="1800"/>
            </a:pPr>
            <a:r>
              <a:rPr sz="2200"/>
              <a:t>ET is unique in the way that it does not use pre-documented test cases.</a:t>
            </a:r>
            <a:endParaRPr sz="2200"/>
          </a:p>
          <a:p>
            <a:pPr lvl="0">
              <a:defRPr sz="1800"/>
            </a:pPr>
            <a:r>
              <a:rPr sz="2200"/>
              <a:t>Instead, test data and results are generated on the fly while testing is performed.</a:t>
            </a:r>
            <a:endParaRPr sz="2200"/>
          </a:p>
          <a:p>
            <a:pPr lvl="0">
              <a:defRPr sz="1800"/>
            </a:pPr>
            <a:r>
              <a:rPr sz="2200"/>
              <a:t>ET is also a creative process because the tester uses its creativity and experience to execute interesting scenarios. </a:t>
            </a:r>
            <a:endParaRPr sz="2200"/>
          </a:p>
          <a:p>
            <a:pPr lvl="0">
              <a:defRPr sz="1800"/>
            </a:pPr>
            <a:r>
              <a:rPr sz="2200"/>
              <a:t>In short, test design, execution and learning are parallel activities in ET.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sldImg"/>
          </p:nvPr>
        </p:nvSpPr>
        <p:spPr>
          <a:prstGeom prst="rect">
            <a:avLst/>
          </a:prstGeom>
        </p:spPr>
        <p:txBody>
          <a:bodyPr/>
          <a:lstStyle/>
          <a:p>
            <a:pPr lvl="0"/>
          </a:p>
        </p:txBody>
      </p:sp>
      <p:sp>
        <p:nvSpPr>
          <p:cNvPr id="88" name="Shape 88"/>
          <p:cNvSpPr/>
          <p:nvPr>
            <p:ph type="body" sz="quarter" idx="1"/>
          </p:nvPr>
        </p:nvSpPr>
        <p:spPr>
          <a:prstGeom prst="rect">
            <a:avLst/>
          </a:prstGeom>
        </p:spPr>
        <p:txBody>
          <a:bodyPr/>
          <a:lstStyle/>
          <a:p>
            <a:pPr lvl="0">
              <a:defRPr sz="1800"/>
            </a:pPr>
            <a:r>
              <a:rPr sz="2200"/>
              <a:t>Before, ET was considered as an ad-hoc way of testing or error guessing. </a:t>
            </a:r>
            <a:endParaRPr sz="2200"/>
          </a:p>
          <a:p>
            <a:pPr lvl="0">
              <a:defRPr sz="1800"/>
            </a:pPr>
            <a:r>
              <a:rPr sz="2200"/>
              <a:t>However ET has evolved into a purposeful and a prescriptive process.</a:t>
            </a:r>
            <a:endParaRPr sz="2200"/>
          </a:p>
          <a:p>
            <a:pPr lvl="0">
              <a:defRPr sz="1800"/>
            </a:pPr>
            <a:r>
              <a:rPr sz="2200"/>
              <a:t>ET can be seen as a mix of manual testing with careful preparation and intelligent decision making.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sldImg"/>
          </p:nvPr>
        </p:nvSpPr>
        <p:spPr>
          <a:prstGeom prst="rect">
            <a:avLst/>
          </a:prstGeom>
        </p:spPr>
        <p:txBody>
          <a:bodyPr/>
          <a:lstStyle/>
          <a:p>
            <a:pPr lvl="0"/>
          </a:p>
        </p:txBody>
      </p:sp>
      <p:sp>
        <p:nvSpPr>
          <p:cNvPr id="95" name="Shape 95"/>
          <p:cNvSpPr/>
          <p:nvPr>
            <p:ph type="body" sz="quarter" idx="1"/>
          </p:nvPr>
        </p:nvSpPr>
        <p:spPr>
          <a:prstGeom prst="rect">
            <a:avLst/>
          </a:prstGeom>
        </p:spPr>
        <p:txBody>
          <a:bodyPr/>
          <a:lstStyle/>
          <a:p>
            <a:pPr lvl="0">
              <a:defRPr sz="1800"/>
            </a:pPr>
            <a:r>
              <a:rPr sz="2200"/>
              <a:t>As described before, ET is well suited to test end-user requirements. In addition, ET focusses on an increasing understanding of the application to design further tests. It also focusses on the interface issues and covers every conceivable output. As we will see later, ET also has a targeted approach to find faults.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sldImg"/>
          </p:nvPr>
        </p:nvSpPr>
        <p:spPr>
          <a:prstGeom prst="rect">
            <a:avLst/>
          </a:prstGeom>
        </p:spPr>
        <p:txBody>
          <a:bodyPr/>
          <a:lstStyle/>
          <a:p>
            <a:pPr lvl="0"/>
          </a:p>
        </p:txBody>
      </p:sp>
      <p:sp>
        <p:nvSpPr>
          <p:cNvPr id="102" name="Shape 102"/>
          <p:cNvSpPr/>
          <p:nvPr>
            <p:ph type="body" sz="quarter" idx="1"/>
          </p:nvPr>
        </p:nvSpPr>
        <p:spPr>
          <a:prstGeom prst="rect">
            <a:avLst/>
          </a:prstGeom>
        </p:spPr>
        <p:txBody>
          <a:bodyPr/>
          <a:lstStyle/>
          <a:p>
            <a:pPr lvl="0">
              <a:defRPr sz="1800"/>
            </a:pPr>
            <a:r>
              <a:rPr sz="2200"/>
              <a:t>There are two facets of ET. One that focusses on making smart decisions when actual testing is being done. We call this as tactical techniques. The second facet of ET deals with larger issues: the issues concerning test strategy and management. There are two approaches within it, namely a tour based approach and session based test management.</a:t>
            </a:r>
            <a:endParaRPr sz="2200"/>
          </a:p>
          <a:p>
            <a:pPr lvl="0">
              <a:defRPr sz="1800"/>
            </a:pPr>
            <a:endParaRPr sz="2200"/>
          </a:p>
          <a:p>
            <a:pPr lvl="0">
              <a:defRPr sz="1800"/>
            </a:pPr>
            <a:r>
              <a:rPr sz="2200"/>
              <a:t>In this lecture, we will limit ourselves to discuss the tactical techniques in ET only.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ph type="sldImg"/>
          </p:nvPr>
        </p:nvSpPr>
        <p:spPr>
          <a:prstGeom prst="rect">
            <a:avLst/>
          </a:prstGeom>
        </p:spPr>
        <p:txBody>
          <a:bodyPr/>
          <a:lstStyle/>
          <a:p>
            <a:pPr lvl="0"/>
          </a:p>
        </p:txBody>
      </p:sp>
      <p:sp>
        <p:nvSpPr>
          <p:cNvPr id="109" name="Shape 109"/>
          <p:cNvSpPr/>
          <p:nvPr>
            <p:ph type="body" sz="quarter" idx="1"/>
          </p:nvPr>
        </p:nvSpPr>
        <p:spPr>
          <a:prstGeom prst="rect">
            <a:avLst/>
          </a:prstGeom>
        </p:spPr>
        <p:txBody>
          <a:bodyPr/>
          <a:lstStyle/>
          <a:p>
            <a:pPr lvl="0">
              <a:defRPr sz="1800"/>
            </a:pPr>
            <a:r>
              <a:rPr sz="2200"/>
              <a:t>There are five properties of software where ET helps making good choices during testing. These properties are user input, state, code paths, user data and environment. </a:t>
            </a:r>
            <a:endParaRPr sz="2200"/>
          </a:p>
          <a:p>
            <a:pPr lvl="0">
              <a:defRPr sz="1800"/>
            </a:pPr>
            <a:endParaRPr sz="2200"/>
          </a:p>
          <a:p>
            <a:pPr lvl="0">
              <a:defRPr sz="1800"/>
            </a:pPr>
            <a:r>
              <a:rPr sz="2200"/>
              <a:t>We will discuss how ET targets each one of these properties.</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685800" y="1844675"/>
            <a:ext cx="7772400" cy="2041525"/>
          </a:xfrm>
          <a:prstGeom prst="rect">
            <a:avLst/>
          </a:prstGeom>
        </p:spPr>
        <p:txBody>
          <a:bodyPr/>
          <a:lstStyle/>
          <a:p>
            <a:pPr lvl="0">
              <a:defRPr sz="1800"/>
            </a:pPr>
            <a:r>
              <a:rPr sz="4400"/>
              <a:t>Title Text</a:t>
            </a:r>
          </a:p>
        </p:txBody>
      </p:sp>
      <p:sp>
        <p:nvSpPr>
          <p:cNvPr id="7" name="Shape 7"/>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Body Level One</a:t>
            </a:r>
            <a:endParaRPr sz="3200">
              <a:solidFill>
                <a:srgbClr val="888888"/>
              </a:solidFill>
            </a:endParaRPr>
          </a:p>
          <a:p>
            <a:pPr lvl="1">
              <a:defRPr sz="1800">
                <a:solidFill>
                  <a:srgbClr val="000000"/>
                </a:solidFill>
              </a:defRPr>
            </a:pPr>
            <a:r>
              <a:rPr sz="3200">
                <a:solidFill>
                  <a:srgbClr val="888888"/>
                </a:solidFill>
              </a:rPr>
              <a:t>Body Level Two</a:t>
            </a:r>
            <a:endParaRPr sz="3200">
              <a:solidFill>
                <a:srgbClr val="888888"/>
              </a:solidFill>
            </a:endParaRPr>
          </a:p>
          <a:p>
            <a:pPr lvl="2">
              <a:defRPr sz="1800">
                <a:solidFill>
                  <a:srgbClr val="000000"/>
                </a:solidFill>
              </a:defRPr>
            </a:pPr>
            <a:r>
              <a:rPr sz="3200">
                <a:solidFill>
                  <a:srgbClr val="888888"/>
                </a:solidFill>
              </a:rPr>
              <a:t>Body Level Three</a:t>
            </a:r>
            <a:endParaRPr sz="3200">
              <a:solidFill>
                <a:srgbClr val="888888"/>
              </a:solidFill>
            </a:endParaRPr>
          </a:p>
          <a:p>
            <a:pPr lvl="3">
              <a:defRPr sz="1800">
                <a:solidFill>
                  <a:srgbClr val="000000"/>
                </a:solidFill>
              </a:defRPr>
            </a:pPr>
            <a:r>
              <a:rPr sz="3200">
                <a:solidFill>
                  <a:srgbClr val="888888"/>
                </a:solidFill>
              </a:rPr>
              <a:t>Body Level Four</a:t>
            </a:r>
            <a:endParaRPr sz="3200">
              <a:solidFill>
                <a:srgbClr val="888888"/>
              </a:solidFill>
            </a:endParaRPr>
          </a:p>
          <a:p>
            <a:pPr lvl="4">
              <a:defRPr sz="1800">
                <a:solidFill>
                  <a:srgbClr val="000000"/>
                </a:solidFill>
              </a:defRPr>
            </a:pPr>
            <a:r>
              <a:rPr sz="3200">
                <a:solidFill>
                  <a:srgbClr val="888888"/>
                </a:solidFill>
              </a:rPr>
              <a:t>Body Level Five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pPr>
            <a:r>
              <a:rPr sz="4400"/>
              <a:t>Title Text</a:t>
            </a:r>
          </a:p>
        </p:txBody>
      </p:sp>
      <p:sp>
        <p:nvSpPr>
          <p:cNvPr id="40" name="Shape 40"/>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6629400" y="0"/>
            <a:ext cx="2057400" cy="6400802"/>
          </a:xfrm>
          <a:prstGeom prst="rect">
            <a:avLst/>
          </a:prstGeom>
        </p:spPr>
        <p:txBody>
          <a:bodyPr/>
          <a:lstStyle/>
          <a:p>
            <a:pPr lvl="0">
              <a:defRPr sz="1800"/>
            </a:pPr>
            <a:r>
              <a:rPr sz="4400"/>
              <a:t>Title Text</a:t>
            </a:r>
          </a:p>
        </p:txBody>
      </p:sp>
      <p:sp>
        <p:nvSpPr>
          <p:cNvPr id="44" name="Shape 44"/>
          <p:cNvSpPr/>
          <p:nvPr>
            <p:ph type="body" idx="1"/>
          </p:nvPr>
        </p:nvSpPr>
        <p:spPr>
          <a:xfrm>
            <a:off x="457200" y="274638"/>
            <a:ext cx="6019800" cy="6583363"/>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pPr>
            <a:r>
              <a:rPr sz="4400"/>
              <a:t>Title Text</a:t>
            </a:r>
          </a:p>
        </p:txBody>
      </p:sp>
      <p:sp>
        <p:nvSpPr>
          <p:cNvPr id="11" name="Shape 11"/>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722312" y="4406900"/>
            <a:ext cx="7772401" cy="1362075"/>
          </a:xfrm>
          <a:prstGeom prst="rect">
            <a:avLst/>
          </a:prstGeom>
        </p:spPr>
        <p:txBody>
          <a:bodyPr anchor="t"/>
          <a:lstStyle>
            <a:lvl1pPr algn="l">
              <a:defRPr b="1" cap="all" sz="4000"/>
            </a:lvl1pPr>
          </a:lstStyle>
          <a:p>
            <a:pPr lvl="0">
              <a:defRPr b="0" cap="none" sz="1800"/>
            </a:pPr>
            <a:r>
              <a:rPr b="1" cap="all" sz="4000"/>
              <a:t>Title Text</a:t>
            </a:r>
          </a:p>
        </p:txBody>
      </p:sp>
      <p:sp>
        <p:nvSpPr>
          <p:cNvPr id="15" name="Shape 15"/>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endParaRPr sz="2000">
              <a:solidFill>
                <a:srgbClr val="888888"/>
              </a:solidFill>
            </a:endParaRPr>
          </a:p>
          <a:p>
            <a:pPr lvl="1">
              <a:defRPr sz="1800">
                <a:solidFill>
                  <a:srgbClr val="000000"/>
                </a:solidFill>
              </a:defRPr>
            </a:pPr>
            <a:r>
              <a:rPr sz="2000">
                <a:solidFill>
                  <a:srgbClr val="888888"/>
                </a:solidFill>
              </a:rPr>
              <a:t>Body Level Two</a:t>
            </a:r>
            <a:endParaRPr sz="2000">
              <a:solidFill>
                <a:srgbClr val="888888"/>
              </a:solidFill>
            </a:endParaRPr>
          </a:p>
          <a:p>
            <a:pPr lvl="2">
              <a:defRPr sz="1800">
                <a:solidFill>
                  <a:srgbClr val="000000"/>
                </a:solidFill>
              </a:defRPr>
            </a:pPr>
            <a:r>
              <a:rPr sz="2000">
                <a:solidFill>
                  <a:srgbClr val="888888"/>
                </a:solidFill>
              </a:rPr>
              <a:t>Body Level Three</a:t>
            </a:r>
            <a:endParaRPr sz="2000">
              <a:solidFill>
                <a:srgbClr val="888888"/>
              </a:solidFill>
            </a:endParaRPr>
          </a:p>
          <a:p>
            <a:pPr lvl="3">
              <a:defRPr sz="1800">
                <a:solidFill>
                  <a:srgbClr val="000000"/>
                </a:solidFill>
              </a:defRPr>
            </a:pPr>
            <a:r>
              <a:rPr sz="2000">
                <a:solidFill>
                  <a:srgbClr val="888888"/>
                </a:solidFill>
              </a:rPr>
              <a:t>Body Level Four</a:t>
            </a:r>
            <a:endParaRPr sz="2000">
              <a:solidFill>
                <a:srgbClr val="888888"/>
              </a:solidFill>
            </a:endParaRPr>
          </a:p>
          <a:p>
            <a:pPr lvl="4">
              <a:defRPr sz="1800">
                <a:solidFill>
                  <a:srgbClr val="000000"/>
                </a:solidFill>
              </a:defRPr>
            </a:pPr>
            <a:r>
              <a:rPr sz="2000">
                <a:solidFill>
                  <a:srgbClr val="888888"/>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4400"/>
              <a:t>Title Text</a:t>
            </a:r>
          </a:p>
        </p:txBody>
      </p:sp>
      <p:sp>
        <p:nvSpPr>
          <p:cNvPr id="19" name="Shape 19"/>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457200" y="256810"/>
            <a:ext cx="8229600" cy="1178656"/>
          </a:xfrm>
          <a:prstGeom prst="rect">
            <a:avLst/>
          </a:prstGeom>
        </p:spPr>
        <p:txBody>
          <a:bodyPr/>
          <a:lstStyle/>
          <a:p>
            <a:pPr lvl="0">
              <a:defRPr sz="1800"/>
            </a:pPr>
            <a:r>
              <a:rPr sz="4400"/>
              <a:t>Title Text</a:t>
            </a:r>
          </a:p>
        </p:txBody>
      </p:sp>
      <p:sp>
        <p:nvSpPr>
          <p:cNvPr id="23" name="Shape 23"/>
          <p:cNvSpPr/>
          <p:nvPr>
            <p:ph type="body" idx="1"/>
          </p:nvPr>
        </p:nvSpPr>
        <p:spPr>
          <a:xfrm>
            <a:off x="457200" y="1435465"/>
            <a:ext cx="4040188" cy="739411"/>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lvl="0">
              <a:defRPr b="0" sz="1800"/>
            </a:pPr>
            <a:r>
              <a:rPr b="1" sz="2400"/>
              <a:t>Body Level One</a:t>
            </a:r>
            <a:endParaRPr b="1" sz="2400"/>
          </a:p>
          <a:p>
            <a:pPr lvl="1">
              <a:defRPr b="0" sz="1800"/>
            </a:pPr>
            <a:r>
              <a:rPr b="1" sz="2400"/>
              <a:t>Body Level Two</a:t>
            </a:r>
            <a:endParaRPr b="1" sz="2400"/>
          </a:p>
          <a:p>
            <a:pPr lvl="2">
              <a:defRPr b="0" sz="1800"/>
            </a:pPr>
            <a:r>
              <a:rPr b="1" sz="2400"/>
              <a:t>Body Level Three</a:t>
            </a:r>
            <a:endParaRPr b="1" sz="2400"/>
          </a:p>
          <a:p>
            <a:pPr lvl="3">
              <a:defRPr b="0" sz="1800"/>
            </a:pPr>
            <a:r>
              <a:rPr b="1" sz="2400"/>
              <a:t>Body Level Four</a:t>
            </a:r>
            <a:endParaRPr b="1" sz="2400"/>
          </a:p>
          <a:p>
            <a:pPr lvl="4">
              <a:defRPr b="0" sz="1800"/>
            </a:pPr>
            <a:r>
              <a:rPr b="1" sz="2400"/>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prstGeom prst="rect">
            <a:avLst/>
          </a:prstGeom>
        </p:spPr>
        <p:txBody>
          <a:bodyPr/>
          <a:lstStyle/>
          <a:p>
            <a:pPr lvl="0">
              <a:defRPr sz="1800"/>
            </a:pPr>
            <a:r>
              <a:rPr sz="4400"/>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457200" y="0"/>
            <a:ext cx="3008314" cy="1435100"/>
          </a:xfrm>
          <a:prstGeom prst="rect">
            <a:avLst/>
          </a:prstGeom>
        </p:spPr>
        <p:txBody>
          <a:bodyPr anchor="b"/>
          <a:lstStyle>
            <a:lvl1pPr algn="l">
              <a:defRPr b="1" sz="2000"/>
            </a:lvl1pPr>
          </a:lstStyle>
          <a:p>
            <a:pPr lvl="0">
              <a:defRPr b="0" sz="1800"/>
            </a:pPr>
            <a:r>
              <a:rPr b="1" sz="2000"/>
              <a:t>Title Text</a:t>
            </a:r>
          </a:p>
        </p:txBody>
      </p:sp>
      <p:sp>
        <p:nvSpPr>
          <p:cNvPr id="32" name="Shape 32"/>
          <p:cNvSpPr/>
          <p:nvPr>
            <p:ph type="body" idx="1"/>
          </p:nvPr>
        </p:nvSpPr>
        <p:spPr>
          <a:xfrm>
            <a:off x="3575050" y="273050"/>
            <a:ext cx="5111750" cy="6584950"/>
          </a:xfrm>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1792288" y="4800600"/>
            <a:ext cx="5486401" cy="566738"/>
          </a:xfrm>
          <a:prstGeom prst="rect">
            <a:avLst/>
          </a:prstGeom>
        </p:spPr>
        <p:txBody>
          <a:bodyPr anchor="b"/>
          <a:lstStyle>
            <a:lvl1pPr algn="l">
              <a:defRPr b="1" sz="2000"/>
            </a:lvl1pPr>
          </a:lstStyle>
          <a:p>
            <a:pPr lvl="0">
              <a:defRPr b="0" sz="1800"/>
            </a:pPr>
            <a:r>
              <a:rPr b="1" sz="2000"/>
              <a:t>Title Text</a:t>
            </a:r>
          </a:p>
        </p:txBody>
      </p:sp>
      <p:sp>
        <p:nvSpPr>
          <p:cNvPr id="36" name="Shape 36"/>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Body Level One</a:t>
            </a:r>
            <a:endParaRPr sz="1400"/>
          </a:p>
          <a:p>
            <a:pPr lvl="1">
              <a:defRPr sz="1800"/>
            </a:pPr>
            <a:r>
              <a:rPr sz="1400"/>
              <a:t>Body Level Two</a:t>
            </a:r>
            <a:endParaRPr sz="1400"/>
          </a:p>
          <a:p>
            <a:pPr lvl="2">
              <a:defRPr sz="1800"/>
            </a:pPr>
            <a:r>
              <a:rPr sz="1400"/>
              <a:t>Body Level Three</a:t>
            </a:r>
            <a:endParaRPr sz="1400"/>
          </a:p>
          <a:p>
            <a:pPr lvl="3">
              <a:defRPr sz="1800"/>
            </a:pPr>
            <a:r>
              <a:rPr sz="1400"/>
              <a:t>Body Level Four</a:t>
            </a:r>
            <a:endParaRPr sz="1400"/>
          </a:p>
          <a:p>
            <a:pPr lvl="4">
              <a:defRPr sz="1800"/>
            </a:pPr>
            <a:r>
              <a:rPr sz="1400"/>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lvl="0">
              <a:defRPr sz="1800"/>
            </a:pPr>
            <a:r>
              <a:rPr sz="4400"/>
              <a:t>Title Text</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 name="Shape 4"/>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med" advClick="1"/>
  <p:txStyles>
    <p:titleStyle>
      <a:lvl1pPr algn="ctr" defTabSz="457200">
        <a:defRPr sz="4400">
          <a:latin typeface="Calibri"/>
          <a:ea typeface="Calibri"/>
          <a:cs typeface="Calibri"/>
          <a:sym typeface="Calibri"/>
        </a:defRPr>
      </a:lvl1pPr>
      <a:lvl2pPr algn="ctr" defTabSz="457200">
        <a:defRPr sz="4400">
          <a:latin typeface="Calibri"/>
          <a:ea typeface="Calibri"/>
          <a:cs typeface="Calibri"/>
          <a:sym typeface="Calibri"/>
        </a:defRPr>
      </a:lvl2pPr>
      <a:lvl3pPr algn="ctr" defTabSz="457200">
        <a:defRPr sz="4400">
          <a:latin typeface="Calibri"/>
          <a:ea typeface="Calibri"/>
          <a:cs typeface="Calibri"/>
          <a:sym typeface="Calibri"/>
        </a:defRPr>
      </a:lvl3pPr>
      <a:lvl4pPr algn="ctr" defTabSz="457200">
        <a:defRPr sz="4400">
          <a:latin typeface="Calibri"/>
          <a:ea typeface="Calibri"/>
          <a:cs typeface="Calibri"/>
          <a:sym typeface="Calibri"/>
        </a:defRPr>
      </a:lvl4pPr>
      <a:lvl5pPr algn="ctr" defTabSz="457200">
        <a:defRPr sz="4400">
          <a:latin typeface="Calibri"/>
          <a:ea typeface="Calibri"/>
          <a:cs typeface="Calibri"/>
          <a:sym typeface="Calibri"/>
        </a:defRPr>
      </a:lvl5pPr>
      <a:lvl6pPr algn="ctr" defTabSz="457200">
        <a:defRPr sz="4400">
          <a:latin typeface="Calibri"/>
          <a:ea typeface="Calibri"/>
          <a:cs typeface="Calibri"/>
          <a:sym typeface="Calibri"/>
        </a:defRPr>
      </a:lvl6pPr>
      <a:lvl7pPr algn="ctr" defTabSz="457200">
        <a:defRPr sz="4400">
          <a:latin typeface="Calibri"/>
          <a:ea typeface="Calibri"/>
          <a:cs typeface="Calibri"/>
          <a:sym typeface="Calibri"/>
        </a:defRPr>
      </a:lvl7pPr>
      <a:lvl8pPr algn="ctr" defTabSz="457200">
        <a:defRPr sz="4400">
          <a:latin typeface="Calibri"/>
          <a:ea typeface="Calibri"/>
          <a:cs typeface="Calibri"/>
          <a:sym typeface="Calibri"/>
        </a:defRPr>
      </a:lvl8pPr>
      <a:lvl9pPr algn="ctr" defTabSz="457200">
        <a:defRPr sz="4400">
          <a:latin typeface="Calibri"/>
          <a:ea typeface="Calibri"/>
          <a:cs typeface="Calibri"/>
          <a:sym typeface="Calibri"/>
        </a:defRPr>
      </a:lvl9pPr>
    </p:titleStyle>
    <p:bodyStyle>
      <a:lvl1pPr marL="342900" indent="-342900" defTabSz="457200">
        <a:spcBef>
          <a:spcPts val="700"/>
        </a:spcBef>
        <a:buSzPct val="100000"/>
        <a:buFont typeface="Arial"/>
        <a:buChar char="•"/>
        <a:defRPr sz="3200">
          <a:latin typeface="Calibri"/>
          <a:ea typeface="Calibri"/>
          <a:cs typeface="Calibri"/>
          <a:sym typeface="Calibri"/>
        </a:defRPr>
      </a:lvl1pPr>
      <a:lvl2pPr marL="783771" indent="-326571" defTabSz="457200">
        <a:spcBef>
          <a:spcPts val="700"/>
        </a:spcBef>
        <a:buSzPct val="100000"/>
        <a:buFont typeface="Arial"/>
        <a:buChar char="–"/>
        <a:defRPr sz="3200">
          <a:latin typeface="Calibri"/>
          <a:ea typeface="Calibri"/>
          <a:cs typeface="Calibri"/>
          <a:sym typeface="Calibri"/>
        </a:defRPr>
      </a:lvl2pPr>
      <a:lvl3pPr marL="1219200" indent="-304800" defTabSz="457200">
        <a:spcBef>
          <a:spcPts val="700"/>
        </a:spcBef>
        <a:buSzPct val="100000"/>
        <a:buFont typeface="Arial"/>
        <a:buChar char="•"/>
        <a:defRPr sz="3200">
          <a:latin typeface="Calibri"/>
          <a:ea typeface="Calibri"/>
          <a:cs typeface="Calibri"/>
          <a:sym typeface="Calibri"/>
        </a:defRPr>
      </a:lvl3pPr>
      <a:lvl4pPr marL="1737360" indent="-365760" defTabSz="457200">
        <a:spcBef>
          <a:spcPts val="700"/>
        </a:spcBef>
        <a:buSzPct val="100000"/>
        <a:buFont typeface="Arial"/>
        <a:buChar char="–"/>
        <a:defRPr sz="3200">
          <a:latin typeface="Calibri"/>
          <a:ea typeface="Calibri"/>
          <a:cs typeface="Calibri"/>
          <a:sym typeface="Calibri"/>
        </a:defRPr>
      </a:lvl4pPr>
      <a:lvl5pPr marL="2194560" indent="-365760" defTabSz="457200">
        <a:spcBef>
          <a:spcPts val="700"/>
        </a:spcBef>
        <a:buSzPct val="100000"/>
        <a:buFont typeface="Arial"/>
        <a:buChar char="»"/>
        <a:defRPr sz="3200">
          <a:latin typeface="Calibri"/>
          <a:ea typeface="Calibri"/>
          <a:cs typeface="Calibri"/>
          <a:sym typeface="Calibri"/>
        </a:defRPr>
      </a:lvl5pPr>
      <a:lvl6pPr marL="2651760" indent="-365760" defTabSz="457200">
        <a:spcBef>
          <a:spcPts val="700"/>
        </a:spcBef>
        <a:buSzPct val="100000"/>
        <a:buFont typeface="Arial"/>
        <a:buChar char="•"/>
        <a:defRPr sz="3200">
          <a:latin typeface="Calibri"/>
          <a:ea typeface="Calibri"/>
          <a:cs typeface="Calibri"/>
          <a:sym typeface="Calibri"/>
        </a:defRPr>
      </a:lvl6pPr>
      <a:lvl7pPr marL="3108960" indent="-365760" defTabSz="457200">
        <a:spcBef>
          <a:spcPts val="700"/>
        </a:spcBef>
        <a:buSzPct val="100000"/>
        <a:buFont typeface="Arial"/>
        <a:buChar char="•"/>
        <a:defRPr sz="3200">
          <a:latin typeface="Calibri"/>
          <a:ea typeface="Calibri"/>
          <a:cs typeface="Calibri"/>
          <a:sym typeface="Calibri"/>
        </a:defRPr>
      </a:lvl7pPr>
      <a:lvl8pPr marL="3566159" indent="-365759" defTabSz="457200">
        <a:spcBef>
          <a:spcPts val="700"/>
        </a:spcBef>
        <a:buSzPct val="100000"/>
        <a:buFont typeface="Arial"/>
        <a:buChar char="•"/>
        <a:defRPr sz="3200">
          <a:latin typeface="Calibri"/>
          <a:ea typeface="Calibri"/>
          <a:cs typeface="Calibri"/>
          <a:sym typeface="Calibri"/>
        </a:defRPr>
      </a:lvl8pPr>
      <a:lvl9pPr marL="4023359" indent="-365759" defTabSz="457200">
        <a:spcBef>
          <a:spcPts val="700"/>
        </a:spcBef>
        <a:buSzPct val="100000"/>
        <a:buFont typeface="Arial"/>
        <a:buChar char="•"/>
        <a:defRPr sz="3200">
          <a:latin typeface="Calibri"/>
          <a:ea typeface="Calibri"/>
          <a:cs typeface="Calibri"/>
          <a:sym typeface="Calibri"/>
        </a:defRPr>
      </a:lvl9pPr>
    </p:bodyStyle>
    <p:otherStyle>
      <a:lvl1pPr algn="r" defTabSz="457200">
        <a:defRPr sz="1200">
          <a:solidFill>
            <a:schemeClr val="tx1"/>
          </a:solidFill>
          <a:latin typeface="+mn-lt"/>
          <a:ea typeface="+mn-ea"/>
          <a:cs typeface="+mn-cs"/>
          <a:sym typeface="Calibri"/>
        </a:defRPr>
      </a:lvl1pPr>
      <a:lvl2pPr indent="457200" algn="r" defTabSz="457200">
        <a:defRPr sz="1200">
          <a:solidFill>
            <a:schemeClr val="tx1"/>
          </a:solidFill>
          <a:latin typeface="+mn-lt"/>
          <a:ea typeface="+mn-ea"/>
          <a:cs typeface="+mn-cs"/>
          <a:sym typeface="Calibri"/>
        </a:defRPr>
      </a:lvl2pPr>
      <a:lvl3pPr indent="914400" algn="r" defTabSz="457200">
        <a:defRPr sz="1200">
          <a:solidFill>
            <a:schemeClr val="tx1"/>
          </a:solidFill>
          <a:latin typeface="+mn-lt"/>
          <a:ea typeface="+mn-ea"/>
          <a:cs typeface="+mn-cs"/>
          <a:sym typeface="Calibri"/>
        </a:defRPr>
      </a:lvl3pPr>
      <a:lvl4pPr indent="1371600" algn="r" defTabSz="457200">
        <a:defRPr sz="1200">
          <a:solidFill>
            <a:schemeClr val="tx1"/>
          </a:solidFill>
          <a:latin typeface="+mn-lt"/>
          <a:ea typeface="+mn-ea"/>
          <a:cs typeface="+mn-cs"/>
          <a:sym typeface="Calibri"/>
        </a:defRPr>
      </a:lvl4pPr>
      <a:lvl5pPr indent="1828800" algn="r" defTabSz="457200">
        <a:defRPr sz="1200">
          <a:solidFill>
            <a:schemeClr val="tx1"/>
          </a:solidFill>
          <a:latin typeface="+mn-lt"/>
          <a:ea typeface="+mn-ea"/>
          <a:cs typeface="+mn-cs"/>
          <a:sym typeface="Calibri"/>
        </a:defRPr>
      </a:lvl5pPr>
      <a:lvl6pPr indent="2286000" algn="r" defTabSz="457200">
        <a:defRPr sz="1200">
          <a:solidFill>
            <a:schemeClr val="tx1"/>
          </a:solidFill>
          <a:latin typeface="+mn-lt"/>
          <a:ea typeface="+mn-ea"/>
          <a:cs typeface="+mn-cs"/>
          <a:sym typeface="Calibri"/>
        </a:defRPr>
      </a:lvl6pPr>
      <a:lvl7pPr indent="2743200" algn="r" defTabSz="457200">
        <a:defRPr sz="1200">
          <a:solidFill>
            <a:schemeClr val="tx1"/>
          </a:solidFill>
          <a:latin typeface="+mn-lt"/>
          <a:ea typeface="+mn-ea"/>
          <a:cs typeface="+mn-cs"/>
          <a:sym typeface="Calibri"/>
        </a:defRPr>
      </a:lvl7pPr>
      <a:lvl8pPr indent="3200400" algn="r" defTabSz="457200">
        <a:defRPr sz="1200">
          <a:solidFill>
            <a:schemeClr val="tx1"/>
          </a:solidFill>
          <a:latin typeface="+mn-lt"/>
          <a:ea typeface="+mn-ea"/>
          <a:cs typeface="+mn-cs"/>
          <a:sym typeface="Calibri"/>
        </a:defRPr>
      </a:lvl8pPr>
      <a:lvl9pPr indent="3657600" algn="r" defTabSz="457200">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6.jpe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e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jpe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jpe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jpe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jpe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5.jpe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jpe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7.jpe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 Id="rId4" Type="http://schemas.openxmlformats.org/officeDocument/2006/relationships/image" Target="../media/image5.jpe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jpe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9.jpe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0.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685800" y="1063625"/>
            <a:ext cx="7772400" cy="1470025"/>
          </a:xfrm>
          <a:prstGeom prst="rect">
            <a:avLst/>
          </a:prstGeom>
        </p:spPr>
        <p:txBody>
          <a:bodyPr/>
          <a:lstStyle/>
          <a:p>
            <a:pPr lvl="0" defTabSz="347472">
              <a:defRPr sz="1800"/>
            </a:pPr>
            <a:r>
              <a:rPr sz="2964"/>
              <a:t>Software Testing Course</a:t>
            </a:r>
            <a:br>
              <a:rPr sz="2964"/>
            </a:br>
            <a:r>
              <a:rPr sz="2964"/>
              <a:t>Module 3</a:t>
            </a:r>
            <a:br>
              <a:rPr sz="2964"/>
            </a:br>
            <a:r>
              <a:rPr sz="2964"/>
              <a:t>Exploratory Testing (ET)</a:t>
            </a:r>
          </a:p>
        </p:txBody>
      </p:sp>
      <p:sp>
        <p:nvSpPr>
          <p:cNvPr id="50" name="Shape 50"/>
          <p:cNvSpPr/>
          <p:nvPr>
            <p:ph type="body" idx="1"/>
          </p:nvPr>
        </p:nvSpPr>
        <p:spPr>
          <a:xfrm>
            <a:off x="1371600" y="3886200"/>
            <a:ext cx="6400800" cy="1752600"/>
          </a:xfrm>
          <a:prstGeom prst="rect">
            <a:avLst/>
          </a:prstGeom>
        </p:spPr>
        <p:txBody>
          <a:bodyPr/>
          <a:lstStyle/>
          <a:p>
            <a:pPr lvl="0"/>
          </a:p>
        </p:txBody>
      </p:sp>
      <p:sp>
        <p:nvSpPr>
          <p:cNvPr id="51" name="Shape 51"/>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1" name="Shape 111"/>
          <p:cNvSpPr/>
          <p:nvPr>
            <p:ph type="title"/>
          </p:nvPr>
        </p:nvSpPr>
        <p:spPr>
          <a:xfrm>
            <a:off x="457200" y="-398462"/>
            <a:ext cx="8229600" cy="1143001"/>
          </a:xfrm>
          <a:prstGeom prst="rect">
            <a:avLst/>
          </a:prstGeom>
        </p:spPr>
        <p:txBody>
          <a:bodyPr/>
          <a:lstStyle>
            <a:lvl1pPr algn="l">
              <a:defRPr sz="3400"/>
            </a:lvl1pPr>
          </a:lstStyle>
          <a:p>
            <a:pPr lvl="0">
              <a:defRPr sz="1800"/>
            </a:pPr>
            <a:r>
              <a:rPr sz="3400"/>
              <a:t>Tactical techniques in ET – User input</a:t>
            </a:r>
          </a:p>
        </p:txBody>
      </p:sp>
      <p:sp>
        <p:nvSpPr>
          <p:cNvPr id="112" name="Shape 112"/>
          <p:cNvSpPr/>
          <p:nvPr>
            <p:ph type="body" idx="1"/>
          </p:nvPr>
        </p:nvSpPr>
        <p:spPr>
          <a:xfrm>
            <a:off x="457200" y="533400"/>
            <a:ext cx="8229600" cy="4525963"/>
          </a:xfrm>
          <a:prstGeom prst="rect">
            <a:avLst/>
          </a:prstGeom>
        </p:spPr>
        <p:txBody>
          <a:bodyPr/>
          <a:lstStyle>
            <a:lvl1pPr>
              <a:defRPr sz="3000"/>
            </a:lvl1pPr>
            <a:lvl2pPr marL="742950" indent="-285750">
              <a:spcBef>
                <a:spcPts val="600"/>
              </a:spcBef>
              <a:defRPr sz="3000"/>
            </a:lvl2pPr>
          </a:lstStyle>
          <a:p>
            <a:pPr lvl="0">
              <a:defRPr sz="1800"/>
            </a:pPr>
            <a:r>
              <a:rPr sz="3000"/>
              <a:t>Testing input filters:</a:t>
            </a:r>
            <a:endParaRPr sz="3000"/>
          </a:p>
          <a:p>
            <a:pPr lvl="1">
              <a:defRPr sz="1800"/>
            </a:pPr>
            <a:r>
              <a:rPr sz="3000"/>
              <a:t>Input filters pass only legal input to an application by filtering out illegal input.</a:t>
            </a:r>
          </a:p>
        </p:txBody>
      </p:sp>
      <p:pic>
        <p:nvPicPr>
          <p:cNvPr id="113" name="image2.png" descr="ppt_dialog_box.png"/>
          <p:cNvPicPr/>
          <p:nvPr/>
        </p:nvPicPr>
        <p:blipFill>
          <a:blip r:embed="rId3">
            <a:extLst/>
          </a:blip>
          <a:stretch>
            <a:fillRect/>
          </a:stretch>
        </p:blipFill>
        <p:spPr>
          <a:xfrm>
            <a:off x="3073400" y="2209229"/>
            <a:ext cx="2984500" cy="2019301"/>
          </a:xfrm>
          <a:prstGeom prst="rect">
            <a:avLst/>
          </a:prstGeom>
          <a:ln w="12700">
            <a:miter lim="400000"/>
          </a:ln>
        </p:spPr>
      </p:pic>
      <p:sp>
        <p:nvSpPr>
          <p:cNvPr id="114" name="Shape 114"/>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115" name="user_input.jpg"/>
          <p:cNvPicPr/>
          <p:nvPr/>
        </p:nvPicPr>
        <p:blipFill>
          <a:blip r:embed="rId4">
            <a:extLst/>
          </a:blip>
          <a:stretch>
            <a:fillRect/>
          </a:stretch>
        </p:blipFill>
        <p:spPr>
          <a:xfrm>
            <a:off x="7745443" y="19412"/>
            <a:ext cx="1363758" cy="907520"/>
          </a:xfrm>
          <a:prstGeom prst="rect">
            <a:avLst/>
          </a:prstGeom>
          <a:ln w="12700">
            <a:miter lim="400000"/>
          </a:ln>
        </p:spPr>
      </p:pic>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body" idx="1"/>
          </p:nvPr>
        </p:nvSpPr>
        <p:spPr>
          <a:xfrm>
            <a:off x="709723" y="643269"/>
            <a:ext cx="8229601" cy="4525964"/>
          </a:xfrm>
          <a:prstGeom prst="rect">
            <a:avLst/>
          </a:prstGeom>
        </p:spPr>
        <p:txBody>
          <a:bodyPr/>
          <a:lstStyle/>
          <a:p>
            <a:pPr lvl="0">
              <a:defRPr sz="1800"/>
            </a:pPr>
            <a:r>
              <a:rPr sz="3000"/>
              <a:t>Testing input filters:</a:t>
            </a:r>
            <a:endParaRPr sz="3000"/>
          </a:p>
          <a:p>
            <a:pPr lvl="1" marL="742950" indent="-285750">
              <a:spcBef>
                <a:spcPts val="600"/>
              </a:spcBef>
              <a:defRPr sz="1800"/>
            </a:pPr>
            <a:r>
              <a:rPr sz="3000"/>
              <a:t>Test if developers partitioned the space of legal values incorrectly?</a:t>
            </a:r>
            <a:endParaRPr sz="3000"/>
          </a:p>
          <a:p>
            <a:pPr lvl="1" marL="742950" indent="-285750">
              <a:spcBef>
                <a:spcPts val="600"/>
              </a:spcBef>
              <a:defRPr sz="1800"/>
            </a:pPr>
            <a:r>
              <a:rPr sz="3000"/>
              <a:t>Test if the input filters can be bypassed?</a:t>
            </a:r>
          </a:p>
        </p:txBody>
      </p:sp>
      <p:sp>
        <p:nvSpPr>
          <p:cNvPr id="120" name="Shape 120"/>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21" name="Shape 121"/>
          <p:cNvSpPr/>
          <p:nvPr>
            <p:ph type="title"/>
          </p:nvPr>
        </p:nvSpPr>
        <p:spPr>
          <a:xfrm>
            <a:off x="457200" y="-3603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22" name="user_input.jpg"/>
          <p:cNvPicPr/>
          <p:nvPr/>
        </p:nvPicPr>
        <p:blipFill>
          <a:blip r:embed="rId3">
            <a:extLst/>
          </a:blip>
          <a:stretch>
            <a:fillRect/>
          </a:stretch>
        </p:blipFill>
        <p:spPr>
          <a:xfrm>
            <a:off x="7872123" y="26205"/>
            <a:ext cx="1268976" cy="844447"/>
          </a:xfrm>
          <a:prstGeom prst="rect">
            <a:avLst/>
          </a:prstGeom>
          <a:ln w="12700">
            <a:miter lim="400000"/>
          </a:ln>
        </p:spPr>
      </p:pic>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body" idx="1"/>
          </p:nvPr>
        </p:nvSpPr>
        <p:spPr>
          <a:xfrm>
            <a:off x="457200" y="533400"/>
            <a:ext cx="8229600" cy="3347816"/>
          </a:xfrm>
          <a:prstGeom prst="rect">
            <a:avLst/>
          </a:prstGeom>
        </p:spPr>
        <p:txBody>
          <a:bodyPr/>
          <a:lstStyle/>
          <a:p>
            <a:pPr lvl="0">
              <a:defRPr sz="1800"/>
            </a:pPr>
            <a:r>
              <a:rPr sz="3000"/>
              <a:t>Testing input checks:</a:t>
            </a:r>
            <a:endParaRPr sz="3000"/>
          </a:p>
          <a:p>
            <a:pPr lvl="1" marL="742950" indent="-285750">
              <a:spcBef>
                <a:spcPts val="600"/>
              </a:spcBef>
              <a:defRPr sz="1800"/>
            </a:pPr>
            <a:r>
              <a:rPr sz="3000"/>
              <a:t>An input check gives an error message if an invalid input is given.</a:t>
            </a:r>
            <a:endParaRPr sz="3000"/>
          </a:p>
          <a:p>
            <a:pPr lvl="0">
              <a:defRPr sz="1800"/>
            </a:pPr>
            <a:r>
              <a:rPr sz="3000"/>
              <a:t>Test for:</a:t>
            </a:r>
            <a:endParaRPr sz="3000"/>
          </a:p>
          <a:p>
            <a:pPr lvl="1" marL="742950" indent="-285750">
              <a:spcBef>
                <a:spcPts val="600"/>
              </a:spcBef>
              <a:defRPr sz="1800"/>
            </a:pPr>
            <a:r>
              <a:rPr sz="3000"/>
              <a:t>Inputs that cause all types of errors messages to occur.</a:t>
            </a:r>
          </a:p>
        </p:txBody>
      </p:sp>
      <p:sp>
        <p:nvSpPr>
          <p:cNvPr id="127" name="Shape 127"/>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28" name="Shape 128"/>
          <p:cNvSpPr/>
          <p:nvPr>
            <p:ph type="title"/>
          </p:nvPr>
        </p:nvSpPr>
        <p:spPr>
          <a:xfrm>
            <a:off x="457200" y="-3857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29" name="user_input.jpg"/>
          <p:cNvPicPr/>
          <p:nvPr/>
        </p:nvPicPr>
        <p:blipFill>
          <a:blip r:embed="rId3">
            <a:extLst/>
          </a:blip>
          <a:stretch>
            <a:fillRect/>
          </a:stretch>
        </p:blipFill>
        <p:spPr>
          <a:xfrm>
            <a:off x="7882701" y="44812"/>
            <a:ext cx="1251900" cy="833083"/>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body" idx="1"/>
          </p:nvPr>
        </p:nvSpPr>
        <p:spPr>
          <a:xfrm>
            <a:off x="457200" y="550234"/>
            <a:ext cx="8229600" cy="4525964"/>
          </a:xfrm>
          <a:prstGeom prst="rect">
            <a:avLst/>
          </a:prstGeom>
        </p:spPr>
        <p:txBody>
          <a:bodyPr/>
          <a:lstStyle/>
          <a:p>
            <a:pPr lvl="0">
              <a:defRPr sz="1800"/>
            </a:pPr>
            <a:r>
              <a:rPr sz="3000"/>
              <a:t>Testing exception handlers:</a:t>
            </a:r>
            <a:endParaRPr sz="3000"/>
          </a:p>
          <a:p>
            <a:pPr lvl="1" marL="742950" indent="-285750">
              <a:spcBef>
                <a:spcPts val="600"/>
              </a:spcBef>
              <a:defRPr sz="1800"/>
            </a:pPr>
            <a:r>
              <a:rPr sz="3000"/>
              <a:t>Exception handlers not only handles illegal input but a variety of other failure scenarios.</a:t>
            </a:r>
            <a:endParaRPr sz="3000"/>
          </a:p>
          <a:p>
            <a:pPr lvl="0">
              <a:defRPr sz="1800"/>
            </a:pPr>
            <a:r>
              <a:rPr sz="3000"/>
              <a:t>Test for:</a:t>
            </a:r>
            <a:endParaRPr sz="3000"/>
          </a:p>
          <a:p>
            <a:pPr lvl="1" marL="742950" indent="-285750">
              <a:spcBef>
                <a:spcPts val="600"/>
              </a:spcBef>
              <a:defRPr sz="1800"/>
            </a:pPr>
            <a:r>
              <a:rPr sz="3000"/>
              <a:t>Function raising exception:</a:t>
            </a:r>
            <a:endParaRPr sz="3000"/>
          </a:p>
          <a:p>
            <a:pPr lvl="2" marL="1143000" indent="-228600">
              <a:spcBef>
                <a:spcPts val="500"/>
              </a:spcBef>
              <a:defRPr sz="1800"/>
            </a:pPr>
            <a:r>
              <a:rPr sz="3000"/>
              <a:t>Reapply the input causing exception</a:t>
            </a:r>
            <a:endParaRPr sz="3000"/>
          </a:p>
          <a:p>
            <a:pPr lvl="2" marL="1143000" indent="-228600">
              <a:spcBef>
                <a:spcPts val="500"/>
              </a:spcBef>
              <a:defRPr sz="1800"/>
            </a:pPr>
            <a:r>
              <a:rPr sz="3000"/>
              <a:t>Vary it in ways causing exception</a:t>
            </a:r>
          </a:p>
        </p:txBody>
      </p:sp>
      <p:sp>
        <p:nvSpPr>
          <p:cNvPr id="134" name="Shape 134"/>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35" name="Shape 135"/>
          <p:cNvSpPr/>
          <p:nvPr>
            <p:ph type="title"/>
          </p:nvPr>
        </p:nvSpPr>
        <p:spPr>
          <a:xfrm>
            <a:off x="457200" y="-3730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36" name="user_input.jpg"/>
          <p:cNvPicPr/>
          <p:nvPr/>
        </p:nvPicPr>
        <p:blipFill>
          <a:blip r:embed="rId3">
            <a:extLst/>
          </a:blip>
          <a:stretch>
            <a:fillRect/>
          </a:stretch>
        </p:blipFill>
        <p:spPr>
          <a:xfrm>
            <a:off x="7882701" y="44812"/>
            <a:ext cx="1251901" cy="833083"/>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body" idx="1"/>
          </p:nvPr>
        </p:nvSpPr>
        <p:spPr>
          <a:xfrm>
            <a:off x="457200" y="571500"/>
            <a:ext cx="8229600" cy="4525963"/>
          </a:xfrm>
          <a:prstGeom prst="rect">
            <a:avLst/>
          </a:prstGeom>
        </p:spPr>
        <p:txBody>
          <a:bodyPr/>
          <a:lstStyle/>
          <a:p>
            <a:pPr lvl="0">
              <a:defRPr sz="1800"/>
            </a:pPr>
            <a:r>
              <a:rPr sz="3000"/>
              <a:t>Testing for default values:</a:t>
            </a:r>
            <a:endParaRPr sz="3000"/>
          </a:p>
          <a:p>
            <a:pPr lvl="1" marL="742950" indent="-285750">
              <a:spcBef>
                <a:spcPts val="600"/>
              </a:spcBef>
              <a:defRPr sz="1800"/>
            </a:pPr>
            <a:r>
              <a:rPr sz="3000"/>
              <a:t>Developers commonly assign default values to empty data entry fields and to pre-populate forms.</a:t>
            </a:r>
            <a:endParaRPr sz="3000"/>
          </a:p>
          <a:p>
            <a:pPr lvl="0">
              <a:defRPr sz="1800"/>
            </a:pPr>
            <a:r>
              <a:rPr sz="3000"/>
              <a:t>Test for:</a:t>
            </a:r>
            <a:endParaRPr sz="3000"/>
          </a:p>
          <a:p>
            <a:pPr lvl="1" marL="742950" indent="-285750">
              <a:spcBef>
                <a:spcPts val="600"/>
              </a:spcBef>
              <a:defRPr sz="1800"/>
            </a:pPr>
            <a:r>
              <a:rPr sz="3000"/>
              <a:t>Deleting the default value, leaving it blank.</a:t>
            </a:r>
            <a:endParaRPr sz="3000"/>
          </a:p>
          <a:p>
            <a:pPr lvl="1" marL="742950" indent="-285750">
              <a:spcBef>
                <a:spcPts val="600"/>
              </a:spcBef>
              <a:defRPr sz="1800"/>
            </a:pPr>
            <a:r>
              <a:rPr sz="3000"/>
              <a:t>Different values around the default.</a:t>
            </a:r>
          </a:p>
        </p:txBody>
      </p:sp>
      <p:sp>
        <p:nvSpPr>
          <p:cNvPr id="141" name="Shape 141"/>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42" name="Shape 142"/>
          <p:cNvSpPr/>
          <p:nvPr>
            <p:ph type="title"/>
          </p:nvPr>
        </p:nvSpPr>
        <p:spPr>
          <a:xfrm>
            <a:off x="457200" y="-3349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43" name="user_input.jpg"/>
          <p:cNvPicPr/>
          <p:nvPr/>
        </p:nvPicPr>
        <p:blipFill>
          <a:blip r:embed="rId3">
            <a:extLst/>
          </a:blip>
          <a:stretch>
            <a:fillRect/>
          </a:stretch>
        </p:blipFill>
        <p:spPr>
          <a:xfrm>
            <a:off x="7882701" y="44812"/>
            <a:ext cx="1251901" cy="833083"/>
          </a:xfrm>
          <a:prstGeom prst="rect">
            <a:avLst/>
          </a:prstGeom>
          <a:ln w="12700">
            <a:miter lim="400000"/>
          </a:ln>
        </p:spPr>
      </p:pic>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body" idx="1"/>
          </p:nvPr>
        </p:nvSpPr>
        <p:spPr>
          <a:xfrm>
            <a:off x="457199" y="669851"/>
            <a:ext cx="8229601" cy="4525964"/>
          </a:xfrm>
          <a:prstGeom prst="rect">
            <a:avLst/>
          </a:prstGeom>
        </p:spPr>
        <p:txBody>
          <a:bodyPr/>
          <a:lstStyle/>
          <a:p>
            <a:pPr lvl="0">
              <a:defRPr sz="1800"/>
            </a:pPr>
            <a:r>
              <a:rPr sz="3200"/>
              <a:t>Testing for special input:</a:t>
            </a:r>
            <a:endParaRPr sz="3200"/>
          </a:p>
          <a:p>
            <a:pPr lvl="1" marL="742950" indent="-285750">
              <a:spcBef>
                <a:spcPts val="600"/>
              </a:spcBef>
              <a:defRPr sz="1800"/>
            </a:pPr>
            <a:r>
              <a:rPr sz="2800"/>
              <a:t>Test for:</a:t>
            </a:r>
            <a:endParaRPr sz="2800"/>
          </a:p>
          <a:p>
            <a:pPr lvl="2" marL="1143000" indent="-228600">
              <a:spcBef>
                <a:spcPts val="500"/>
              </a:spcBef>
              <a:defRPr sz="1800"/>
            </a:pPr>
            <a:r>
              <a:rPr sz="2400"/>
              <a:t>Special character sequences (ctrl, alt, esc)</a:t>
            </a:r>
            <a:endParaRPr sz="2400"/>
          </a:p>
          <a:p>
            <a:pPr lvl="2" marL="1143000" indent="-228600">
              <a:spcBef>
                <a:spcPts val="500"/>
              </a:spcBef>
              <a:defRPr sz="1800"/>
            </a:pPr>
            <a:r>
              <a:rPr sz="2400"/>
              <a:t>Special fonts, especially for multi-language support</a:t>
            </a:r>
            <a:endParaRPr sz="2400"/>
          </a:p>
          <a:p>
            <a:pPr lvl="2" marL="1143000" indent="-228600">
              <a:spcBef>
                <a:spcPts val="500"/>
              </a:spcBef>
              <a:defRPr sz="1800"/>
            </a:pPr>
            <a:r>
              <a:rPr sz="2400"/>
              <a:t>Platform specific reserved words (LPT1, COM1 for Windows)</a:t>
            </a:r>
          </a:p>
        </p:txBody>
      </p:sp>
      <p:sp>
        <p:nvSpPr>
          <p:cNvPr id="148" name="Shape 148"/>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49" name="Shape 149"/>
          <p:cNvSpPr/>
          <p:nvPr>
            <p:ph type="title"/>
          </p:nvPr>
        </p:nvSpPr>
        <p:spPr>
          <a:xfrm>
            <a:off x="457200" y="-3603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50" name="user_input.jpg"/>
          <p:cNvPicPr/>
          <p:nvPr/>
        </p:nvPicPr>
        <p:blipFill>
          <a:blip r:embed="rId3">
            <a:extLst/>
          </a:blip>
          <a:stretch>
            <a:fillRect/>
          </a:stretch>
        </p:blipFill>
        <p:spPr>
          <a:xfrm>
            <a:off x="7882701" y="44812"/>
            <a:ext cx="1251901" cy="833083"/>
          </a:xfrm>
          <a:prstGeom prst="rect">
            <a:avLst/>
          </a:prstGeom>
          <a:ln w="12700">
            <a:miter lim="400000"/>
          </a:ln>
        </p:spPr>
      </p:pic>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Shape 154"/>
          <p:cNvSpPr/>
          <p:nvPr>
            <p:ph type="body" idx="1"/>
          </p:nvPr>
        </p:nvSpPr>
        <p:spPr>
          <a:xfrm>
            <a:off x="457200" y="685800"/>
            <a:ext cx="8229600" cy="4525963"/>
          </a:xfrm>
          <a:prstGeom prst="rect">
            <a:avLst/>
          </a:prstGeom>
        </p:spPr>
        <p:txBody>
          <a:bodyPr/>
          <a:lstStyle>
            <a:lvl1pPr>
              <a:defRPr sz="3000"/>
            </a:lvl1pPr>
            <a:lvl2pPr marL="742950" indent="-285750">
              <a:spcBef>
                <a:spcPts val="600"/>
              </a:spcBef>
              <a:defRPr sz="3000"/>
            </a:lvl2pPr>
            <a:lvl3pPr marL="1143000" indent="-228600">
              <a:spcBef>
                <a:spcPts val="500"/>
              </a:spcBef>
              <a:defRPr sz="3000"/>
            </a:lvl3pPr>
          </a:lstStyle>
          <a:p>
            <a:pPr lvl="0">
              <a:defRPr sz="1800"/>
            </a:pPr>
            <a:r>
              <a:rPr sz="3000"/>
              <a:t>Testing outputs</a:t>
            </a:r>
            <a:endParaRPr sz="3000"/>
          </a:p>
          <a:p>
            <a:pPr lvl="1">
              <a:defRPr sz="1800"/>
            </a:pPr>
            <a:r>
              <a:rPr sz="3000"/>
              <a:t>Test for covering all outputs:</a:t>
            </a:r>
            <a:endParaRPr sz="3000"/>
          </a:p>
          <a:p>
            <a:pPr lvl="2">
              <a:defRPr sz="1800"/>
            </a:pPr>
            <a:r>
              <a:rPr sz="3000"/>
              <a:t>Organize input/output pairs to cover all output situations.</a:t>
            </a:r>
          </a:p>
        </p:txBody>
      </p:sp>
      <p:sp>
        <p:nvSpPr>
          <p:cNvPr id="155" name="Shape 155"/>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56" name="Shape 156"/>
          <p:cNvSpPr/>
          <p:nvPr>
            <p:ph type="title"/>
          </p:nvPr>
        </p:nvSpPr>
        <p:spPr>
          <a:xfrm>
            <a:off x="457200" y="-233362"/>
            <a:ext cx="8229600" cy="1143001"/>
          </a:xfrm>
          <a:prstGeom prst="rect">
            <a:avLst/>
          </a:prstGeom>
        </p:spPr>
        <p:txBody>
          <a:bodyPr lIns="0" tIns="0" rIns="0" bIns="0"/>
          <a:lstStyle>
            <a:lvl1pPr algn="l">
              <a:defRPr sz="3400"/>
            </a:lvl1pPr>
          </a:lstStyle>
          <a:p>
            <a:pPr lvl="0">
              <a:defRPr sz="1800"/>
            </a:pPr>
            <a:r>
              <a:rPr sz="3400"/>
              <a:t>Tactical techniques in ET – User input</a:t>
            </a:r>
          </a:p>
        </p:txBody>
      </p:sp>
      <p:pic>
        <p:nvPicPr>
          <p:cNvPr id="157" name="user_input.jpg"/>
          <p:cNvPicPr/>
          <p:nvPr/>
        </p:nvPicPr>
        <p:blipFill>
          <a:blip r:embed="rId3">
            <a:extLst/>
          </a:blip>
          <a:stretch>
            <a:fillRect/>
          </a:stretch>
        </p:blipFill>
        <p:spPr>
          <a:xfrm>
            <a:off x="7882701" y="44812"/>
            <a:ext cx="1251901" cy="833083"/>
          </a:xfrm>
          <a:prstGeom prst="rect">
            <a:avLst/>
          </a:prstGeom>
          <a:ln w="12700">
            <a:miter lim="400000"/>
          </a:ln>
        </p:spPr>
      </p:pic>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body" idx="1"/>
          </p:nvPr>
        </p:nvSpPr>
        <p:spPr>
          <a:xfrm>
            <a:off x="457200" y="812800"/>
            <a:ext cx="8229600" cy="4525963"/>
          </a:xfrm>
          <a:prstGeom prst="rect">
            <a:avLst/>
          </a:prstGeom>
        </p:spPr>
        <p:txBody>
          <a:bodyPr/>
          <a:lstStyle/>
          <a:p>
            <a:pPr lvl="0">
              <a:defRPr sz="1800"/>
            </a:pPr>
            <a:r>
              <a:rPr sz="3000"/>
              <a:t>Five specific properties of software ET addresses:</a:t>
            </a:r>
            <a:endParaRPr sz="3000"/>
          </a:p>
          <a:p>
            <a:pPr lvl="1" marL="685800" indent="-228600">
              <a:spcBef>
                <a:spcPts val="600"/>
              </a:spcBef>
              <a:buClr>
                <a:srgbClr val="808080"/>
              </a:buClr>
              <a:buBlip>
                <a:blip r:embed="rId3"/>
              </a:buBlip>
              <a:defRPr sz="1800"/>
            </a:pPr>
            <a:r>
              <a:rPr sz="3000">
                <a:solidFill>
                  <a:srgbClr val="808080"/>
                </a:solidFill>
              </a:rPr>
              <a:t>User input</a:t>
            </a:r>
            <a:endParaRPr sz="3000"/>
          </a:p>
          <a:p>
            <a:pPr lvl="1" marL="685800" indent="-228600">
              <a:spcBef>
                <a:spcPts val="600"/>
              </a:spcBef>
              <a:buClr>
                <a:srgbClr val="808080"/>
              </a:buClr>
              <a:buBlip>
                <a:blip r:embed="rId3"/>
              </a:buBlip>
              <a:defRPr sz="1800"/>
            </a:pPr>
            <a:r>
              <a:rPr sz="3000">
                <a:solidFill>
                  <a:srgbClr val="0000FF"/>
                </a:solidFill>
              </a:rPr>
              <a:t>State</a:t>
            </a:r>
            <a:endParaRPr sz="3000"/>
          </a:p>
          <a:p>
            <a:pPr lvl="1" marL="685800" indent="-228600">
              <a:spcBef>
                <a:spcPts val="600"/>
              </a:spcBef>
              <a:buClr>
                <a:srgbClr val="808080"/>
              </a:buClr>
              <a:buBlip>
                <a:blip r:embed="rId3"/>
              </a:buBlip>
              <a:defRPr sz="1800"/>
            </a:pPr>
            <a:r>
              <a:rPr sz="3000">
                <a:solidFill>
                  <a:srgbClr val="7F7F7F"/>
                </a:solidFill>
              </a:rPr>
              <a:t>Code paths</a:t>
            </a:r>
            <a:endParaRPr sz="3000"/>
          </a:p>
          <a:p>
            <a:pPr lvl="1" marL="685800" indent="-228600">
              <a:spcBef>
                <a:spcPts val="600"/>
              </a:spcBef>
              <a:buClr>
                <a:srgbClr val="808080"/>
              </a:buClr>
              <a:buBlip>
                <a:blip r:embed="rId3"/>
              </a:buBlip>
              <a:defRPr sz="1800"/>
            </a:pPr>
            <a:r>
              <a:rPr sz="3000">
                <a:solidFill>
                  <a:srgbClr val="7F7F7F"/>
                </a:solidFill>
              </a:rPr>
              <a:t>User data</a:t>
            </a:r>
            <a:endParaRPr sz="3000"/>
          </a:p>
          <a:p>
            <a:pPr lvl="1" marL="685800" indent="-228600">
              <a:spcBef>
                <a:spcPts val="600"/>
              </a:spcBef>
              <a:buClr>
                <a:srgbClr val="808080"/>
              </a:buClr>
              <a:buBlip>
                <a:blip r:embed="rId3"/>
              </a:buBlip>
              <a:defRPr sz="1800"/>
            </a:pPr>
            <a:r>
              <a:rPr sz="3000">
                <a:solidFill>
                  <a:srgbClr val="7F7F7F"/>
                </a:solidFill>
              </a:rPr>
              <a:t>Environment</a:t>
            </a:r>
          </a:p>
        </p:txBody>
      </p:sp>
      <p:sp>
        <p:nvSpPr>
          <p:cNvPr id="162" name="Shape 162"/>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63" name="Shape 163"/>
          <p:cNvSpPr/>
          <p:nvPr>
            <p:ph type="title"/>
          </p:nvPr>
        </p:nvSpPr>
        <p:spPr>
          <a:xfrm>
            <a:off x="457200" y="-322262"/>
            <a:ext cx="8229600" cy="1143001"/>
          </a:xfrm>
          <a:prstGeom prst="rect">
            <a:avLst/>
          </a:prstGeom>
        </p:spPr>
        <p:txBody>
          <a:bodyPr lIns="0" tIns="0" rIns="0" bIns="0"/>
          <a:lstStyle/>
          <a:p>
            <a:pPr lvl="1" algn="l">
              <a:defRPr sz="1800"/>
            </a:pPr>
            <a:r>
              <a:rPr sz="4400"/>
              <a:t>Tactical techniques in ET</a:t>
            </a:r>
          </a:p>
        </p:txBody>
      </p:sp>
      <p:pic>
        <p:nvPicPr>
          <p:cNvPr id="164" name="tactical.jpg"/>
          <p:cNvPicPr/>
          <p:nvPr/>
        </p:nvPicPr>
        <p:blipFill>
          <a:blip r:embed="rId4">
            <a:extLst/>
          </a:blip>
          <a:stretch>
            <a:fillRect/>
          </a:stretch>
        </p:blipFill>
        <p:spPr>
          <a:xfrm>
            <a:off x="7407202" y="-10150"/>
            <a:ext cx="1738433" cy="952409"/>
          </a:xfrm>
          <a:prstGeom prst="rect">
            <a:avLst/>
          </a:prstGeom>
          <a:ln w="12700">
            <a:miter lim="400000"/>
          </a:ln>
        </p:spPr>
      </p:pic>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Shape 168"/>
          <p:cNvSpPr/>
          <p:nvPr>
            <p:ph type="title"/>
          </p:nvPr>
        </p:nvSpPr>
        <p:spPr>
          <a:xfrm>
            <a:off x="457200" y="-334962"/>
            <a:ext cx="8229600" cy="1143001"/>
          </a:xfrm>
          <a:prstGeom prst="rect">
            <a:avLst/>
          </a:prstGeom>
        </p:spPr>
        <p:txBody>
          <a:bodyPr/>
          <a:lstStyle>
            <a:lvl1pPr algn="l">
              <a:defRPr sz="4100"/>
            </a:lvl1pPr>
          </a:lstStyle>
          <a:p>
            <a:pPr lvl="0">
              <a:defRPr sz="1800"/>
            </a:pPr>
            <a:r>
              <a:rPr sz="4100"/>
              <a:t>Tactical techniques in ET – State</a:t>
            </a:r>
          </a:p>
        </p:txBody>
      </p:sp>
      <p:sp>
        <p:nvSpPr>
          <p:cNvPr id="169" name="Shape 169"/>
          <p:cNvSpPr/>
          <p:nvPr>
            <p:ph type="body" idx="1"/>
          </p:nvPr>
        </p:nvSpPr>
        <p:spPr>
          <a:xfrm>
            <a:off x="457200" y="977900"/>
            <a:ext cx="8229600" cy="4228117"/>
          </a:xfrm>
          <a:prstGeom prst="rect">
            <a:avLst/>
          </a:prstGeom>
        </p:spPr>
        <p:txBody>
          <a:bodyPr/>
          <a:lstStyle/>
          <a:p>
            <a:pPr lvl="0" marL="305180" indent="-305180" defTabSz="406908">
              <a:spcBef>
                <a:spcPts val="600"/>
              </a:spcBef>
              <a:defRPr sz="1800"/>
            </a:pPr>
            <a:r>
              <a:rPr sz="2670"/>
              <a:t>Software accumulates state information as values of internal variables.</a:t>
            </a:r>
            <a:endParaRPr sz="2670"/>
          </a:p>
          <a:p>
            <a:pPr lvl="0" marL="305180" indent="-305180" defTabSz="406908">
              <a:spcBef>
                <a:spcPts val="600"/>
              </a:spcBef>
              <a:defRPr sz="1800"/>
            </a:pPr>
            <a:r>
              <a:rPr sz="2670"/>
              <a:t>Test for:</a:t>
            </a:r>
            <a:endParaRPr sz="2670"/>
          </a:p>
          <a:p>
            <a:pPr lvl="1" marL="661225" indent="-254317" defTabSz="406908">
              <a:spcBef>
                <a:spcPts val="500"/>
              </a:spcBef>
              <a:defRPr sz="1800"/>
            </a:pPr>
            <a:r>
              <a:rPr sz="2670"/>
              <a:t>Temporary state</a:t>
            </a:r>
            <a:endParaRPr sz="2670"/>
          </a:p>
          <a:p>
            <a:pPr lvl="2" marL="1017269" indent="-203454" defTabSz="406908">
              <a:spcBef>
                <a:spcPts val="500"/>
              </a:spcBef>
              <a:defRPr sz="1800"/>
            </a:pPr>
            <a:r>
              <a:rPr sz="2670"/>
              <a:t>Software remembers prior inputs and outputs during a single execution of the application only.</a:t>
            </a:r>
            <a:endParaRPr sz="2670"/>
          </a:p>
          <a:p>
            <a:pPr lvl="1" marL="661225" indent="-254317" defTabSz="406908">
              <a:spcBef>
                <a:spcPts val="500"/>
              </a:spcBef>
              <a:defRPr sz="1800"/>
            </a:pPr>
            <a:r>
              <a:rPr sz="2670"/>
              <a:t>Persistent state</a:t>
            </a:r>
            <a:endParaRPr sz="2670"/>
          </a:p>
          <a:p>
            <a:pPr lvl="2" marL="1017269" indent="-203454" defTabSz="406908">
              <a:spcBef>
                <a:spcPts val="500"/>
              </a:spcBef>
              <a:defRPr sz="1800"/>
            </a:pPr>
            <a:r>
              <a:rPr sz="2670"/>
              <a:t>Software stores inputs and outputs in a data base or a file.</a:t>
            </a:r>
          </a:p>
        </p:txBody>
      </p:sp>
      <p:sp>
        <p:nvSpPr>
          <p:cNvPr id="170" name="Shape 170"/>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171" name="state.jpg"/>
          <p:cNvPicPr/>
          <p:nvPr/>
        </p:nvPicPr>
        <p:blipFill>
          <a:blip r:embed="rId3">
            <a:extLst/>
          </a:blip>
          <a:stretch>
            <a:fillRect/>
          </a:stretch>
        </p:blipFill>
        <p:spPr>
          <a:xfrm>
            <a:off x="7749531" y="54184"/>
            <a:ext cx="1288894" cy="1009803"/>
          </a:xfrm>
          <a:prstGeom prst="rect">
            <a:avLst/>
          </a:prstGeom>
          <a:ln w="12700">
            <a:miter lim="400000"/>
          </a:ln>
        </p:spPr>
      </p:pic>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body" idx="1"/>
          </p:nvPr>
        </p:nvSpPr>
        <p:spPr>
          <a:xfrm>
            <a:off x="457200" y="1002118"/>
            <a:ext cx="7568388" cy="3715647"/>
          </a:xfrm>
          <a:prstGeom prst="rect">
            <a:avLst/>
          </a:prstGeom>
        </p:spPr>
        <p:txBody>
          <a:bodyPr/>
          <a:lstStyle/>
          <a:p>
            <a:pPr lvl="0" marL="277749" indent="-277749" defTabSz="370331">
              <a:lnSpc>
                <a:spcPct val="90000"/>
              </a:lnSpc>
              <a:spcBef>
                <a:spcPts val="600"/>
              </a:spcBef>
              <a:defRPr sz="1800"/>
            </a:pPr>
            <a:r>
              <a:rPr sz="2430"/>
              <a:t>Methodologically work through group of related inputs and state data to cover important interactions.</a:t>
            </a:r>
            <a:endParaRPr sz="2430"/>
          </a:p>
          <a:p>
            <a:pPr lvl="1" marL="601789" indent="-231457" defTabSz="370331">
              <a:lnSpc>
                <a:spcPct val="90000"/>
              </a:lnSpc>
              <a:spcBef>
                <a:spcPts val="500"/>
              </a:spcBef>
              <a:defRPr sz="1800"/>
            </a:pPr>
            <a:r>
              <a:rPr sz="2430"/>
              <a:t>Consider the case of software controlling a telephone switch. An input “answer the phone” can produce different behaviors depending on the state of a software:</a:t>
            </a:r>
            <a:endParaRPr sz="2430"/>
          </a:p>
          <a:p>
            <a:pPr lvl="2" marL="925830" indent="-185165" defTabSz="370331">
              <a:lnSpc>
                <a:spcPct val="90000"/>
              </a:lnSpc>
              <a:spcBef>
                <a:spcPts val="400"/>
              </a:spcBef>
              <a:defRPr sz="1800"/>
            </a:pPr>
            <a:r>
              <a:rPr sz="2430"/>
              <a:t>If the phone is not registered to a network, there is no response or an error response.</a:t>
            </a:r>
            <a:endParaRPr sz="2430"/>
          </a:p>
          <a:p>
            <a:pPr lvl="2" marL="925830" indent="-185165" defTabSz="370331">
              <a:lnSpc>
                <a:spcPct val="90000"/>
              </a:lnSpc>
              <a:spcBef>
                <a:spcPts val="400"/>
              </a:spcBef>
              <a:defRPr sz="1800"/>
            </a:pPr>
            <a:r>
              <a:rPr sz="2430"/>
              <a:t>If the phone is not ringing, a dial tone is generated. </a:t>
            </a:r>
          </a:p>
        </p:txBody>
      </p:sp>
      <p:sp>
        <p:nvSpPr>
          <p:cNvPr id="176" name="Shape 176"/>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77" name="Shape 177"/>
          <p:cNvSpPr/>
          <p:nvPr>
            <p:ph type="title"/>
          </p:nvPr>
        </p:nvSpPr>
        <p:spPr>
          <a:xfrm>
            <a:off x="457200" y="-334962"/>
            <a:ext cx="8229600" cy="1143001"/>
          </a:xfrm>
          <a:prstGeom prst="rect">
            <a:avLst/>
          </a:prstGeom>
        </p:spPr>
        <p:txBody>
          <a:bodyPr lIns="0" tIns="0" rIns="0" bIns="0"/>
          <a:lstStyle>
            <a:lvl1pPr algn="l">
              <a:defRPr sz="4100"/>
            </a:lvl1pPr>
          </a:lstStyle>
          <a:p>
            <a:pPr lvl="0">
              <a:defRPr sz="1800"/>
            </a:pPr>
            <a:r>
              <a:rPr sz="4100"/>
              <a:t>Tactical techniques in ET – State</a:t>
            </a:r>
          </a:p>
        </p:txBody>
      </p:sp>
      <p:pic>
        <p:nvPicPr>
          <p:cNvPr id="178" name="state.jpg"/>
          <p:cNvPicPr/>
          <p:nvPr/>
        </p:nvPicPr>
        <p:blipFill>
          <a:blip r:embed="rId3">
            <a:extLst/>
          </a:blip>
          <a:stretch>
            <a:fillRect/>
          </a:stretch>
        </p:blipFill>
        <p:spPr>
          <a:xfrm>
            <a:off x="7749531" y="54184"/>
            <a:ext cx="1161889" cy="910299"/>
          </a:xfrm>
          <a:prstGeom prst="rect">
            <a:avLst/>
          </a:prstGeom>
          <a:ln w="12700">
            <a:miter lim="400000"/>
          </a:ln>
        </p:spPr>
      </p:pic>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457199" y="-92186"/>
            <a:ext cx="8229601" cy="799727"/>
          </a:xfrm>
          <a:prstGeom prst="rect">
            <a:avLst/>
          </a:prstGeom>
        </p:spPr>
        <p:txBody>
          <a:bodyPr/>
          <a:lstStyle/>
          <a:p>
            <a:pPr lvl="0">
              <a:defRPr sz="1800"/>
            </a:pPr>
            <a:r>
              <a:rPr sz="4400"/>
              <a:t>Disclaimer</a:t>
            </a:r>
          </a:p>
        </p:txBody>
      </p:sp>
      <p:sp>
        <p:nvSpPr>
          <p:cNvPr id="56" name="Shape 56"/>
          <p:cNvSpPr/>
          <p:nvPr>
            <p:ph type="body" idx="1"/>
          </p:nvPr>
        </p:nvSpPr>
        <p:spPr>
          <a:xfrm>
            <a:off x="457199" y="707065"/>
            <a:ext cx="8229601" cy="4525964"/>
          </a:xfrm>
          <a:prstGeom prst="rect">
            <a:avLst/>
          </a:prstGeom>
        </p:spPr>
        <p:txBody>
          <a:bodyPr/>
          <a:lstStyle/>
          <a:p>
            <a:pPr lvl="0">
              <a:defRPr sz="1800"/>
            </a:pPr>
            <a:r>
              <a:rPr sz="3200"/>
              <a:t>Most of the material in this presentation is taken from the following book:</a:t>
            </a:r>
            <a:endParaRPr sz="3200"/>
          </a:p>
          <a:p>
            <a:pPr lvl="0" marL="0" indent="0" algn="ctr">
              <a:buSzTx/>
              <a:buNone/>
              <a:defRPr sz="1800"/>
            </a:pPr>
            <a:r>
              <a:rPr sz="2300"/>
              <a:t>James A. Whittaker. Exploratory software testing: Tips, tricks, tours, and techniques to guide test design. Addison-Wesley. 2010. </a:t>
            </a:r>
          </a:p>
        </p:txBody>
      </p:sp>
      <p:sp>
        <p:nvSpPr>
          <p:cNvPr id="57" name="Shape 57"/>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58" name="et_book_img.png"/>
          <p:cNvPicPr/>
          <p:nvPr/>
        </p:nvPicPr>
        <p:blipFill>
          <a:blip r:embed="rId3">
            <a:extLst/>
          </a:blip>
          <a:stretch>
            <a:fillRect/>
          </a:stretch>
        </p:blipFill>
        <p:spPr>
          <a:xfrm>
            <a:off x="3643581" y="2640355"/>
            <a:ext cx="1856839" cy="2488017"/>
          </a:xfrm>
          <a:prstGeom prst="rect">
            <a:avLst/>
          </a:prstGeom>
          <a:ln w="12700">
            <a:miter lim="400000"/>
          </a:ln>
        </p:spPr>
      </p:pic>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hape 182"/>
          <p:cNvSpPr/>
          <p:nvPr>
            <p:ph type="body" idx="1"/>
          </p:nvPr>
        </p:nvSpPr>
        <p:spPr>
          <a:xfrm>
            <a:off x="457200" y="829339"/>
            <a:ext cx="8229601" cy="2815617"/>
          </a:xfrm>
          <a:prstGeom prst="rect">
            <a:avLst/>
          </a:prstGeom>
        </p:spPr>
        <p:txBody>
          <a:bodyPr/>
          <a:lstStyle/>
          <a:p>
            <a:pPr lvl="0">
              <a:defRPr sz="1800"/>
            </a:pPr>
            <a:r>
              <a:rPr sz="3000"/>
              <a:t>Test for:</a:t>
            </a:r>
            <a:endParaRPr sz="3000"/>
          </a:p>
          <a:p>
            <a:pPr lvl="1" marL="742950" indent="-285750">
              <a:spcBef>
                <a:spcPts val="600"/>
              </a:spcBef>
              <a:defRPr sz="1800"/>
            </a:pPr>
            <a:r>
              <a:rPr sz="3000"/>
              <a:t>Accumulating state in an application</a:t>
            </a:r>
            <a:endParaRPr sz="3000"/>
          </a:p>
          <a:p>
            <a:pPr lvl="2" marL="1143000" indent="-228600">
              <a:spcBef>
                <a:spcPts val="500"/>
              </a:spcBef>
              <a:defRPr sz="1800"/>
            </a:pPr>
            <a:r>
              <a:rPr sz="3000"/>
              <a:t>Can too many values be stored?</a:t>
            </a:r>
            <a:endParaRPr sz="3000"/>
          </a:p>
          <a:p>
            <a:pPr lvl="2" marL="1143000" indent="-228600">
              <a:spcBef>
                <a:spcPts val="500"/>
              </a:spcBef>
              <a:defRPr sz="1800"/>
            </a:pPr>
            <a:r>
              <a:rPr sz="3000"/>
              <a:t>Can a numeric value grow too large?</a:t>
            </a:r>
            <a:endParaRPr sz="3000"/>
          </a:p>
          <a:p>
            <a:pPr lvl="2" marL="1143000" indent="-228600">
              <a:spcBef>
                <a:spcPts val="500"/>
              </a:spcBef>
              <a:defRPr sz="1800"/>
            </a:pPr>
            <a:r>
              <a:rPr sz="3000"/>
              <a:t>Can a list of items grow too large?</a:t>
            </a:r>
          </a:p>
        </p:txBody>
      </p:sp>
      <p:sp>
        <p:nvSpPr>
          <p:cNvPr id="183" name="Shape 183"/>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84" name="Shape 184"/>
          <p:cNvSpPr/>
          <p:nvPr>
            <p:ph type="title"/>
          </p:nvPr>
        </p:nvSpPr>
        <p:spPr>
          <a:xfrm>
            <a:off x="457200" y="-334962"/>
            <a:ext cx="8229600" cy="1143001"/>
          </a:xfrm>
          <a:prstGeom prst="rect">
            <a:avLst/>
          </a:prstGeom>
        </p:spPr>
        <p:txBody>
          <a:bodyPr lIns="0" tIns="0" rIns="0" bIns="0"/>
          <a:lstStyle>
            <a:lvl1pPr algn="l">
              <a:defRPr sz="4100"/>
            </a:lvl1pPr>
          </a:lstStyle>
          <a:p>
            <a:pPr lvl="0">
              <a:defRPr sz="1800"/>
            </a:pPr>
            <a:r>
              <a:rPr sz="4100"/>
              <a:t>Tactical techniques in ET – State</a:t>
            </a:r>
          </a:p>
        </p:txBody>
      </p:sp>
      <p:pic>
        <p:nvPicPr>
          <p:cNvPr id="185" name="state.jpg"/>
          <p:cNvPicPr/>
          <p:nvPr/>
        </p:nvPicPr>
        <p:blipFill>
          <a:blip r:embed="rId3">
            <a:extLst/>
          </a:blip>
          <a:stretch>
            <a:fillRect/>
          </a:stretch>
        </p:blipFill>
        <p:spPr>
          <a:xfrm>
            <a:off x="7749531" y="54184"/>
            <a:ext cx="1161889" cy="910299"/>
          </a:xfrm>
          <a:prstGeom prst="rect">
            <a:avLst/>
          </a:prstGeom>
          <a:ln w="12700">
            <a:miter lim="400000"/>
          </a:ln>
        </p:spPr>
      </p:pic>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ph type="body" idx="1"/>
          </p:nvPr>
        </p:nvSpPr>
        <p:spPr>
          <a:xfrm>
            <a:off x="457199" y="922374"/>
            <a:ext cx="8229601" cy="4525964"/>
          </a:xfrm>
          <a:prstGeom prst="rect">
            <a:avLst/>
          </a:prstGeom>
        </p:spPr>
        <p:txBody>
          <a:bodyPr/>
          <a:lstStyle/>
          <a:p>
            <a:pPr lvl="0">
              <a:defRPr sz="1800"/>
            </a:pPr>
            <a:r>
              <a:rPr sz="3000"/>
              <a:t>Five specific properties of software ET addresses:</a:t>
            </a:r>
            <a:endParaRPr sz="3000"/>
          </a:p>
          <a:p>
            <a:pPr lvl="1" marL="685800" indent="-228600">
              <a:spcBef>
                <a:spcPts val="600"/>
              </a:spcBef>
              <a:buClr>
                <a:srgbClr val="7F7F7F"/>
              </a:buClr>
              <a:buBlip>
                <a:blip r:embed="rId3"/>
              </a:buBlip>
              <a:defRPr sz="1800"/>
            </a:pPr>
            <a:r>
              <a:rPr sz="3000">
                <a:solidFill>
                  <a:srgbClr val="7F7F7F"/>
                </a:solidFill>
              </a:rPr>
              <a:t>User input</a:t>
            </a:r>
            <a:endParaRPr sz="3000"/>
          </a:p>
          <a:p>
            <a:pPr lvl="1" marL="685800" indent="-228600">
              <a:spcBef>
                <a:spcPts val="600"/>
              </a:spcBef>
              <a:buClr>
                <a:srgbClr val="7F7F7F"/>
              </a:buClr>
              <a:buBlip>
                <a:blip r:embed="rId3"/>
              </a:buBlip>
              <a:defRPr sz="1800"/>
            </a:pPr>
            <a:r>
              <a:rPr sz="3000">
                <a:solidFill>
                  <a:srgbClr val="7F7F7F"/>
                </a:solidFill>
              </a:rPr>
              <a:t>State</a:t>
            </a:r>
            <a:endParaRPr sz="3000"/>
          </a:p>
          <a:p>
            <a:pPr lvl="1" marL="685800" indent="-228600">
              <a:spcBef>
                <a:spcPts val="600"/>
              </a:spcBef>
              <a:buClr>
                <a:srgbClr val="7F7F7F"/>
              </a:buClr>
              <a:buBlip>
                <a:blip r:embed="rId3"/>
              </a:buBlip>
              <a:defRPr sz="1800"/>
            </a:pPr>
            <a:r>
              <a:rPr sz="3000">
                <a:solidFill>
                  <a:srgbClr val="0000FF"/>
                </a:solidFill>
              </a:rPr>
              <a:t>Code paths</a:t>
            </a:r>
            <a:endParaRPr sz="3000"/>
          </a:p>
          <a:p>
            <a:pPr lvl="1" marL="685800" indent="-228600">
              <a:spcBef>
                <a:spcPts val="600"/>
              </a:spcBef>
              <a:buClr>
                <a:srgbClr val="7F7F7F"/>
              </a:buClr>
              <a:buBlip>
                <a:blip r:embed="rId3"/>
              </a:buBlip>
              <a:defRPr sz="1800"/>
            </a:pPr>
            <a:r>
              <a:rPr sz="3000">
                <a:solidFill>
                  <a:srgbClr val="0000FF"/>
                </a:solidFill>
              </a:rPr>
              <a:t>User data</a:t>
            </a:r>
            <a:endParaRPr sz="3000"/>
          </a:p>
          <a:p>
            <a:pPr lvl="1" marL="685800" indent="-228600">
              <a:spcBef>
                <a:spcPts val="600"/>
              </a:spcBef>
              <a:buClr>
                <a:srgbClr val="7F7F7F"/>
              </a:buClr>
              <a:buBlip>
                <a:blip r:embed="rId3"/>
              </a:buBlip>
              <a:defRPr sz="1800"/>
            </a:pPr>
            <a:r>
              <a:rPr sz="3000">
                <a:solidFill>
                  <a:srgbClr val="0000FF"/>
                </a:solidFill>
              </a:rPr>
              <a:t>Environment</a:t>
            </a:r>
          </a:p>
        </p:txBody>
      </p:sp>
      <p:sp>
        <p:nvSpPr>
          <p:cNvPr id="190" name="Shape 190"/>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sp>
        <p:nvSpPr>
          <p:cNvPr id="191" name="Shape 191"/>
          <p:cNvSpPr/>
          <p:nvPr>
            <p:ph type="title"/>
          </p:nvPr>
        </p:nvSpPr>
        <p:spPr>
          <a:xfrm>
            <a:off x="457200" y="-322262"/>
            <a:ext cx="8229600" cy="1143001"/>
          </a:xfrm>
          <a:prstGeom prst="rect">
            <a:avLst/>
          </a:prstGeom>
        </p:spPr>
        <p:txBody>
          <a:bodyPr lIns="0" tIns="0" rIns="0" bIns="0"/>
          <a:lstStyle/>
          <a:p>
            <a:pPr lvl="1" algn="l">
              <a:defRPr sz="1800"/>
            </a:pPr>
            <a:r>
              <a:rPr sz="4400"/>
              <a:t>Tactical techniques in ET</a:t>
            </a:r>
          </a:p>
        </p:txBody>
      </p:sp>
      <p:pic>
        <p:nvPicPr>
          <p:cNvPr id="192" name="tactical.jpg"/>
          <p:cNvPicPr/>
          <p:nvPr/>
        </p:nvPicPr>
        <p:blipFill>
          <a:blip r:embed="rId4">
            <a:extLst/>
          </a:blip>
          <a:stretch>
            <a:fillRect/>
          </a:stretch>
        </p:blipFill>
        <p:spPr>
          <a:xfrm>
            <a:off x="7407202" y="-10150"/>
            <a:ext cx="1738433" cy="952409"/>
          </a:xfrm>
          <a:prstGeom prst="rect">
            <a:avLst/>
          </a:prstGeom>
          <a:ln w="12700">
            <a:miter lim="400000"/>
          </a:ln>
        </p:spPr>
      </p:pic>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p:nvPr>
        </p:nvSpPr>
        <p:spPr>
          <a:xfrm>
            <a:off x="470490" y="-363316"/>
            <a:ext cx="8229601" cy="1143001"/>
          </a:xfrm>
          <a:prstGeom prst="rect">
            <a:avLst/>
          </a:prstGeom>
        </p:spPr>
        <p:txBody>
          <a:bodyPr/>
          <a:lstStyle>
            <a:lvl1pPr algn="l">
              <a:defRPr sz="3700"/>
            </a:lvl1pPr>
          </a:lstStyle>
          <a:p>
            <a:pPr lvl="0">
              <a:defRPr sz="1800"/>
            </a:pPr>
            <a:r>
              <a:rPr sz="3700"/>
              <a:t>Tactical techniques in ET – Code paths</a:t>
            </a:r>
          </a:p>
        </p:txBody>
      </p:sp>
      <p:sp>
        <p:nvSpPr>
          <p:cNvPr id="197" name="Shape 197"/>
          <p:cNvSpPr/>
          <p:nvPr>
            <p:ph type="body" idx="1"/>
          </p:nvPr>
        </p:nvSpPr>
        <p:spPr>
          <a:xfrm>
            <a:off x="470490" y="629979"/>
            <a:ext cx="8229601" cy="4525964"/>
          </a:xfrm>
          <a:prstGeom prst="rect">
            <a:avLst/>
          </a:prstGeom>
        </p:spPr>
        <p:txBody>
          <a:bodyPr/>
          <a:lstStyle/>
          <a:p>
            <a:pPr lvl="0">
              <a:defRPr sz="1800"/>
            </a:pPr>
            <a:r>
              <a:rPr sz="3000"/>
              <a:t>A code path is simply a sequence of code statements.</a:t>
            </a:r>
            <a:endParaRPr sz="3000"/>
          </a:p>
          <a:p>
            <a:pPr lvl="1" marL="742950" indent="-285750">
              <a:spcBef>
                <a:spcPts val="600"/>
              </a:spcBef>
              <a:defRPr sz="1800"/>
            </a:pPr>
            <a:r>
              <a:rPr sz="3000"/>
              <a:t>Testers need to know what inputs cause the software to follow a certain code path.</a:t>
            </a:r>
            <a:endParaRPr sz="3000"/>
          </a:p>
          <a:p>
            <a:pPr lvl="0">
              <a:defRPr sz="1800"/>
            </a:pPr>
            <a:r>
              <a:rPr sz="3000"/>
              <a:t>Test for:</a:t>
            </a:r>
            <a:endParaRPr sz="3000"/>
          </a:p>
          <a:p>
            <a:pPr lvl="1" marL="742950" indent="-285750">
              <a:spcBef>
                <a:spcPts val="600"/>
              </a:spcBef>
              <a:defRPr sz="1800"/>
            </a:pPr>
            <a:r>
              <a:rPr sz="3000"/>
              <a:t>Branches and loops</a:t>
            </a:r>
          </a:p>
        </p:txBody>
      </p:sp>
      <p:sp>
        <p:nvSpPr>
          <p:cNvPr id="198" name="Shape 198"/>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199" name="code_path.png"/>
          <p:cNvPicPr/>
          <p:nvPr/>
        </p:nvPicPr>
        <p:blipFill>
          <a:blip r:embed="rId3">
            <a:extLst/>
          </a:blip>
          <a:stretch>
            <a:fillRect/>
          </a:stretch>
        </p:blipFill>
        <p:spPr>
          <a:xfrm>
            <a:off x="7883100" y="4657"/>
            <a:ext cx="1167887" cy="1458406"/>
          </a:xfrm>
          <a:prstGeom prst="rect">
            <a:avLst/>
          </a:prstGeom>
          <a:ln w="12700">
            <a:miter lim="400000"/>
          </a:ln>
        </p:spPr>
      </p:pic>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title"/>
          </p:nvPr>
        </p:nvSpPr>
        <p:spPr>
          <a:xfrm>
            <a:off x="457199" y="-350025"/>
            <a:ext cx="8229601" cy="1143001"/>
          </a:xfrm>
          <a:prstGeom prst="rect">
            <a:avLst/>
          </a:prstGeom>
        </p:spPr>
        <p:txBody>
          <a:bodyPr/>
          <a:lstStyle>
            <a:lvl1pPr algn="l">
              <a:defRPr sz="3400"/>
            </a:lvl1pPr>
          </a:lstStyle>
          <a:p>
            <a:pPr lvl="0">
              <a:defRPr sz="1800"/>
            </a:pPr>
            <a:r>
              <a:rPr sz="3400"/>
              <a:t>Tactical techniques in ET – User data</a:t>
            </a:r>
          </a:p>
        </p:txBody>
      </p:sp>
      <p:sp>
        <p:nvSpPr>
          <p:cNvPr id="204" name="Shape 204"/>
          <p:cNvSpPr/>
          <p:nvPr>
            <p:ph type="body" idx="1"/>
          </p:nvPr>
        </p:nvSpPr>
        <p:spPr>
          <a:xfrm>
            <a:off x="457200" y="1600200"/>
            <a:ext cx="8229600" cy="4525963"/>
          </a:xfrm>
          <a:prstGeom prst="rect">
            <a:avLst/>
          </a:prstGeom>
        </p:spPr>
        <p:txBody>
          <a:bodyPr/>
          <a:lstStyle/>
          <a:p>
            <a:pPr lvl="0">
              <a:defRPr sz="1800"/>
            </a:pPr>
            <a:r>
              <a:rPr sz="3200"/>
              <a:t>Test the application when connected to a real data source for a beta customer!</a:t>
            </a:r>
          </a:p>
        </p:txBody>
      </p:sp>
      <p:sp>
        <p:nvSpPr>
          <p:cNvPr id="205" name="Shape 205"/>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206" name="user_data.jpg"/>
          <p:cNvPicPr/>
          <p:nvPr/>
        </p:nvPicPr>
        <p:blipFill>
          <a:blip r:embed="rId3">
            <a:extLst/>
          </a:blip>
          <a:stretch>
            <a:fillRect/>
          </a:stretch>
        </p:blipFill>
        <p:spPr>
          <a:xfrm>
            <a:off x="7111032" y="-15241"/>
            <a:ext cx="2041072" cy="1143001"/>
          </a:xfrm>
          <a:prstGeom prst="rect">
            <a:avLst/>
          </a:prstGeom>
          <a:ln w="12700">
            <a:miter lim="400000"/>
          </a:ln>
        </p:spPr>
      </p:pic>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0" name="Shape 210"/>
          <p:cNvSpPr/>
          <p:nvPr>
            <p:ph type="title"/>
          </p:nvPr>
        </p:nvSpPr>
        <p:spPr>
          <a:xfrm>
            <a:off x="457200" y="-360362"/>
            <a:ext cx="8229600" cy="1143001"/>
          </a:xfrm>
          <a:prstGeom prst="rect">
            <a:avLst/>
          </a:prstGeom>
        </p:spPr>
        <p:txBody>
          <a:bodyPr/>
          <a:lstStyle>
            <a:lvl1pPr algn="l">
              <a:defRPr sz="3400"/>
            </a:lvl1pPr>
          </a:lstStyle>
          <a:p>
            <a:pPr lvl="0">
              <a:defRPr sz="1800"/>
            </a:pPr>
            <a:r>
              <a:rPr sz="3400"/>
              <a:t>Tactical techniques in ET – Environment</a:t>
            </a:r>
          </a:p>
        </p:txBody>
      </p:sp>
      <p:sp>
        <p:nvSpPr>
          <p:cNvPr id="211" name="Shape 211"/>
          <p:cNvSpPr/>
          <p:nvPr>
            <p:ph type="body" idx="1"/>
          </p:nvPr>
        </p:nvSpPr>
        <p:spPr>
          <a:xfrm>
            <a:off x="204676" y="685800"/>
            <a:ext cx="8229601" cy="4018425"/>
          </a:xfrm>
          <a:prstGeom prst="rect">
            <a:avLst/>
          </a:prstGeom>
        </p:spPr>
        <p:txBody>
          <a:bodyPr/>
          <a:lstStyle/>
          <a:p>
            <a:pPr lvl="0" marL="329184" indent="-329184" defTabSz="438911">
              <a:defRPr sz="1800"/>
            </a:pPr>
            <a:r>
              <a:rPr sz="2880"/>
              <a:t>The environment with which software interacts is an input source</a:t>
            </a:r>
            <a:endParaRPr sz="2880"/>
          </a:p>
          <a:p>
            <a:pPr lvl="1" marL="713231" indent="-274320" defTabSz="438911">
              <a:spcBef>
                <a:spcPts val="600"/>
              </a:spcBef>
              <a:defRPr sz="1800"/>
            </a:pPr>
            <a:r>
              <a:rPr sz="2880"/>
              <a:t>Operating system and its configuration</a:t>
            </a:r>
            <a:endParaRPr sz="2880"/>
          </a:p>
          <a:p>
            <a:pPr lvl="1" marL="713231" indent="-274320" defTabSz="438911">
              <a:spcBef>
                <a:spcPts val="600"/>
              </a:spcBef>
              <a:defRPr sz="1800"/>
            </a:pPr>
            <a:r>
              <a:rPr sz="2880"/>
              <a:t>Applications and programs interacting with software under test</a:t>
            </a:r>
            <a:endParaRPr sz="2880"/>
          </a:p>
          <a:p>
            <a:pPr lvl="1" marL="713231" indent="-274320" defTabSz="438911">
              <a:spcBef>
                <a:spcPts val="600"/>
              </a:spcBef>
              <a:defRPr sz="1800"/>
            </a:pPr>
            <a:r>
              <a:rPr sz="2880"/>
              <a:t>Network speed and available bandwidth</a:t>
            </a:r>
            <a:endParaRPr sz="2880"/>
          </a:p>
          <a:p>
            <a:pPr lvl="0" marL="329184" indent="-329184" defTabSz="438911">
              <a:defRPr sz="1800"/>
            </a:pPr>
            <a:r>
              <a:rPr sz="2880"/>
              <a:t>One can not test them all but needs a right subset of environments to include in testing</a:t>
            </a:r>
          </a:p>
        </p:txBody>
      </p:sp>
      <p:sp>
        <p:nvSpPr>
          <p:cNvPr id="212" name="Shape 212"/>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213" name="environment.jpg"/>
          <p:cNvPicPr/>
          <p:nvPr/>
        </p:nvPicPr>
        <p:blipFill>
          <a:blip r:embed="rId3">
            <a:extLst/>
          </a:blip>
          <a:stretch>
            <a:fillRect/>
          </a:stretch>
        </p:blipFill>
        <p:spPr>
          <a:xfrm>
            <a:off x="7871390" y="-49892"/>
            <a:ext cx="1004218" cy="922678"/>
          </a:xfrm>
          <a:prstGeom prst="rect">
            <a:avLst/>
          </a:prstGeom>
          <a:ln w="12700">
            <a:miter lim="400000"/>
          </a:ln>
        </p:spPr>
      </p:pic>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Shape 217"/>
          <p:cNvSpPr/>
          <p:nvPr>
            <p:ph type="title"/>
          </p:nvPr>
        </p:nvSpPr>
        <p:spPr>
          <a:xfrm>
            <a:off x="457200" y="-347662"/>
            <a:ext cx="8229600" cy="1143001"/>
          </a:xfrm>
          <a:prstGeom prst="rect">
            <a:avLst/>
          </a:prstGeom>
        </p:spPr>
        <p:txBody>
          <a:bodyPr/>
          <a:lstStyle/>
          <a:p>
            <a:pPr lvl="0">
              <a:defRPr sz="1800"/>
            </a:pPr>
            <a:r>
              <a:rPr sz="4400"/>
              <a:t>Conclusions</a:t>
            </a:r>
          </a:p>
        </p:txBody>
      </p:sp>
      <p:sp>
        <p:nvSpPr>
          <p:cNvPr id="218" name="Shape 218"/>
          <p:cNvSpPr/>
          <p:nvPr>
            <p:ph type="body" idx="1"/>
          </p:nvPr>
        </p:nvSpPr>
        <p:spPr>
          <a:xfrm>
            <a:off x="457199" y="669218"/>
            <a:ext cx="8229601" cy="3286727"/>
          </a:xfrm>
          <a:prstGeom prst="rect">
            <a:avLst/>
          </a:prstGeom>
        </p:spPr>
        <p:txBody>
          <a:bodyPr/>
          <a:lstStyle/>
          <a:p>
            <a:pPr lvl="0" marL="342900" indent="-342900">
              <a:lnSpc>
                <a:spcPct val="90000"/>
              </a:lnSpc>
              <a:spcBef>
                <a:spcPts val="600"/>
              </a:spcBef>
              <a:defRPr sz="1800"/>
            </a:pPr>
            <a:r>
              <a:rPr sz="3000"/>
              <a:t>ET promotes manually made realistic user scenarios, using real user data in real user environments.</a:t>
            </a:r>
            <a:endParaRPr sz="3000"/>
          </a:p>
          <a:p>
            <a:pPr lvl="0" marL="342900" indent="-342900">
              <a:lnSpc>
                <a:spcPct val="90000"/>
              </a:lnSpc>
              <a:spcBef>
                <a:spcPts val="600"/>
              </a:spcBef>
              <a:defRPr sz="1800"/>
            </a:pPr>
            <a:r>
              <a:rPr sz="3000"/>
              <a:t>ET is effectively “human-in-the-loop” testing. </a:t>
            </a:r>
            <a:endParaRPr sz="3000"/>
          </a:p>
          <a:p>
            <a:pPr lvl="0" marL="342900" indent="-342900">
              <a:lnSpc>
                <a:spcPct val="90000"/>
              </a:lnSpc>
              <a:spcBef>
                <a:spcPts val="600"/>
              </a:spcBef>
              <a:defRPr sz="1800"/>
            </a:pPr>
            <a:r>
              <a:rPr sz="3000"/>
              <a:t>ET provides local decision-making while running tests (user input, state, code paths, user data, environment).</a:t>
            </a:r>
          </a:p>
        </p:txBody>
      </p:sp>
      <p:sp>
        <p:nvSpPr>
          <p:cNvPr id="219" name="Shape 219"/>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220" name="conclusions.jpg"/>
          <p:cNvPicPr/>
          <p:nvPr/>
        </p:nvPicPr>
        <p:blipFill>
          <a:blip r:embed="rId3">
            <a:extLst/>
          </a:blip>
          <a:stretch>
            <a:fillRect/>
          </a:stretch>
        </p:blipFill>
        <p:spPr>
          <a:xfrm>
            <a:off x="7365408" y="14055"/>
            <a:ext cx="1325219" cy="1143001"/>
          </a:xfrm>
          <a:prstGeom prst="rect">
            <a:avLst/>
          </a:prstGeom>
          <a:ln w="12700">
            <a:miter lim="400000"/>
          </a:ln>
        </p:spPr>
      </p:pic>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title"/>
          </p:nvPr>
        </p:nvSpPr>
        <p:spPr>
          <a:xfrm>
            <a:off x="457200" y="-195262"/>
            <a:ext cx="8229600" cy="1143001"/>
          </a:xfrm>
          <a:prstGeom prst="rect">
            <a:avLst/>
          </a:prstGeom>
        </p:spPr>
        <p:txBody>
          <a:bodyPr/>
          <a:lstStyle/>
          <a:p>
            <a:pPr lvl="0">
              <a:defRPr sz="1800"/>
            </a:pPr>
            <a:r>
              <a:rPr sz="4400"/>
              <a:t>Contents</a:t>
            </a:r>
          </a:p>
        </p:txBody>
      </p:sp>
      <p:sp>
        <p:nvSpPr>
          <p:cNvPr id="63" name="Shape 63"/>
          <p:cNvSpPr/>
          <p:nvPr>
            <p:ph type="body" idx="1"/>
          </p:nvPr>
        </p:nvSpPr>
        <p:spPr>
          <a:xfrm>
            <a:off x="457200" y="825500"/>
            <a:ext cx="8229600" cy="4525963"/>
          </a:xfrm>
          <a:prstGeom prst="rect">
            <a:avLst/>
          </a:prstGeom>
        </p:spPr>
        <p:txBody>
          <a:bodyPr/>
          <a:lstStyle/>
          <a:p>
            <a:pPr lvl="0">
              <a:defRPr sz="1800"/>
            </a:pPr>
            <a:r>
              <a:rPr sz="3200"/>
              <a:t>Introduction to ET and goals?</a:t>
            </a:r>
            <a:endParaRPr sz="3200"/>
          </a:p>
          <a:p>
            <a:pPr lvl="0">
              <a:defRPr sz="1800"/>
            </a:pPr>
            <a:r>
              <a:rPr sz="3200"/>
              <a:t>Tactical techniques in ET</a:t>
            </a:r>
            <a:endParaRPr sz="3200"/>
          </a:p>
          <a:p>
            <a:pPr lvl="1" marL="742950" indent="-285750">
              <a:spcBef>
                <a:spcPts val="600"/>
              </a:spcBef>
              <a:defRPr sz="1800"/>
            </a:pPr>
            <a:r>
              <a:rPr sz="2800"/>
              <a:t>User input</a:t>
            </a:r>
            <a:endParaRPr sz="2800"/>
          </a:p>
          <a:p>
            <a:pPr lvl="1" marL="742950" indent="-285750">
              <a:spcBef>
                <a:spcPts val="600"/>
              </a:spcBef>
              <a:defRPr sz="1800"/>
            </a:pPr>
            <a:r>
              <a:rPr sz="2800"/>
              <a:t>State</a:t>
            </a:r>
            <a:endParaRPr sz="2800"/>
          </a:p>
          <a:p>
            <a:pPr lvl="1" marL="742950" indent="-285750">
              <a:spcBef>
                <a:spcPts val="600"/>
              </a:spcBef>
              <a:defRPr sz="1800"/>
            </a:pPr>
            <a:r>
              <a:rPr sz="2800"/>
              <a:t>Code paths</a:t>
            </a:r>
            <a:endParaRPr sz="2800"/>
          </a:p>
          <a:p>
            <a:pPr lvl="1" marL="742950" indent="-285750">
              <a:spcBef>
                <a:spcPts val="600"/>
              </a:spcBef>
              <a:defRPr sz="1800"/>
            </a:pPr>
            <a:r>
              <a:rPr sz="2800"/>
              <a:t>User data</a:t>
            </a:r>
            <a:endParaRPr sz="2800"/>
          </a:p>
          <a:p>
            <a:pPr lvl="1" marL="742950" indent="-285750">
              <a:spcBef>
                <a:spcPts val="600"/>
              </a:spcBef>
              <a:defRPr sz="1800"/>
            </a:pPr>
            <a:r>
              <a:rPr sz="2800"/>
              <a:t>Environment</a:t>
            </a:r>
            <a:endParaRPr sz="2800"/>
          </a:p>
          <a:p>
            <a:pPr lvl="0">
              <a:defRPr sz="1800"/>
            </a:pPr>
            <a:r>
              <a:rPr sz="3200"/>
              <a:t>Conclusions</a:t>
            </a:r>
          </a:p>
        </p:txBody>
      </p:sp>
      <p:sp>
        <p:nvSpPr>
          <p:cNvPr id="64" name="Shape 64"/>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65" name="contents.jpg"/>
          <p:cNvPicPr/>
          <p:nvPr/>
        </p:nvPicPr>
        <p:blipFill>
          <a:blip r:embed="rId3">
            <a:extLst/>
          </a:blip>
          <a:stretch>
            <a:fillRect/>
          </a:stretch>
        </p:blipFill>
        <p:spPr>
          <a:xfrm>
            <a:off x="6424567" y="-6019"/>
            <a:ext cx="1141460" cy="1007733"/>
          </a:xfrm>
          <a:prstGeom prst="rect">
            <a:avLst/>
          </a:prstGeom>
          <a:ln w="12700">
            <a:miter lim="400000"/>
          </a:ln>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xfrm>
            <a:off x="457200" y="-271462"/>
            <a:ext cx="8229600" cy="1143001"/>
          </a:xfrm>
          <a:prstGeom prst="rect">
            <a:avLst/>
          </a:prstGeom>
        </p:spPr>
        <p:txBody>
          <a:bodyPr/>
          <a:lstStyle/>
          <a:p>
            <a:pPr lvl="0">
              <a:defRPr sz="1800"/>
            </a:pPr>
            <a:r>
              <a:rPr sz="4400"/>
              <a:t>What is ET?</a:t>
            </a:r>
          </a:p>
        </p:txBody>
      </p:sp>
      <p:sp>
        <p:nvSpPr>
          <p:cNvPr id="70" name="Shape 70"/>
          <p:cNvSpPr/>
          <p:nvPr>
            <p:ph type="body" idx="1"/>
          </p:nvPr>
        </p:nvSpPr>
        <p:spPr>
          <a:xfrm>
            <a:off x="457199" y="754911"/>
            <a:ext cx="8229601" cy="4525964"/>
          </a:xfrm>
          <a:prstGeom prst="rect">
            <a:avLst/>
          </a:prstGeom>
        </p:spPr>
        <p:txBody>
          <a:bodyPr/>
          <a:lstStyle/>
          <a:p>
            <a:pPr lvl="0">
              <a:lnSpc>
                <a:spcPct val="90000"/>
              </a:lnSpc>
              <a:defRPr sz="1800"/>
            </a:pPr>
            <a:r>
              <a:rPr sz="3000"/>
              <a:t>ET is a manual testing approach.</a:t>
            </a:r>
            <a:endParaRPr sz="3000"/>
          </a:p>
          <a:p>
            <a:pPr lvl="1" marL="742950" indent="-285750">
              <a:lnSpc>
                <a:spcPct val="90000"/>
              </a:lnSpc>
              <a:spcBef>
                <a:spcPts val="600"/>
              </a:spcBef>
              <a:defRPr sz="1800"/>
            </a:pPr>
            <a:r>
              <a:rPr sz="3000"/>
              <a:t>But does not prevent using tools such as screen capture and key stroke recording. </a:t>
            </a:r>
            <a:endParaRPr sz="3000"/>
          </a:p>
          <a:p>
            <a:pPr lvl="0">
              <a:lnSpc>
                <a:spcPct val="90000"/>
              </a:lnSpc>
              <a:defRPr sz="1800"/>
            </a:pPr>
            <a:r>
              <a:rPr sz="3000"/>
              <a:t>It is best for testing the business logic of an application.</a:t>
            </a:r>
            <a:endParaRPr sz="3000"/>
          </a:p>
          <a:p>
            <a:pPr lvl="1" marL="742950" indent="-285750">
              <a:lnSpc>
                <a:spcPct val="90000"/>
              </a:lnSpc>
              <a:spcBef>
                <a:spcPts val="600"/>
              </a:spcBef>
              <a:defRPr sz="1800"/>
            </a:pPr>
            <a:r>
              <a:rPr sz="3000"/>
              <a:t>Testing for correct implementation of end-user requirements.</a:t>
            </a:r>
            <a:endParaRPr sz="3000"/>
          </a:p>
          <a:p>
            <a:pPr lvl="0">
              <a:lnSpc>
                <a:spcPct val="90000"/>
              </a:lnSpc>
              <a:defRPr sz="1800"/>
            </a:pPr>
            <a:r>
              <a:rPr sz="3000"/>
              <a:t>It is a system-level testing approach i.e., testing from an end user point of view.</a:t>
            </a:r>
          </a:p>
        </p:txBody>
      </p:sp>
      <p:sp>
        <p:nvSpPr>
          <p:cNvPr id="71" name="Shape 71"/>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72" name="what.jpg"/>
          <p:cNvPicPr/>
          <p:nvPr/>
        </p:nvPicPr>
        <p:blipFill>
          <a:blip r:embed="rId3">
            <a:extLst/>
          </a:blip>
          <a:stretch>
            <a:fillRect/>
          </a:stretch>
        </p:blipFill>
        <p:spPr>
          <a:xfrm>
            <a:off x="7624557" y="-1434"/>
            <a:ext cx="931411" cy="1041248"/>
          </a:xfrm>
          <a:prstGeom prst="rect">
            <a:avLst/>
          </a:prstGeom>
          <a:ln w="12700">
            <a:miter lim="400000"/>
          </a:ln>
        </p:spPr>
      </p:pic>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title"/>
          </p:nvPr>
        </p:nvSpPr>
        <p:spPr>
          <a:xfrm>
            <a:off x="457200" y="-271462"/>
            <a:ext cx="8229600" cy="1143001"/>
          </a:xfrm>
          <a:prstGeom prst="rect">
            <a:avLst/>
          </a:prstGeom>
        </p:spPr>
        <p:txBody>
          <a:bodyPr/>
          <a:lstStyle/>
          <a:p>
            <a:pPr lvl="0">
              <a:defRPr sz="1800"/>
            </a:pPr>
            <a:r>
              <a:rPr sz="4400"/>
              <a:t>What is ET continued</a:t>
            </a:r>
          </a:p>
        </p:txBody>
      </p:sp>
      <p:sp>
        <p:nvSpPr>
          <p:cNvPr id="77" name="Shape 77"/>
          <p:cNvSpPr/>
          <p:nvPr>
            <p:ph type="body" idx="1"/>
          </p:nvPr>
        </p:nvSpPr>
        <p:spPr>
          <a:xfrm>
            <a:off x="457200" y="863600"/>
            <a:ext cx="8229600" cy="3422939"/>
          </a:xfrm>
          <a:prstGeom prst="rect">
            <a:avLst/>
          </a:prstGeom>
        </p:spPr>
        <p:txBody>
          <a:bodyPr/>
          <a:lstStyle/>
          <a:p>
            <a:pPr lvl="0">
              <a:defRPr sz="1800"/>
            </a:pPr>
            <a:r>
              <a:rPr sz="3000"/>
              <a:t>ET generates test documentation as tests are being performed.</a:t>
            </a:r>
            <a:endParaRPr sz="3000"/>
          </a:p>
          <a:p>
            <a:pPr lvl="1" marL="742950" indent="-285750">
              <a:spcBef>
                <a:spcPts val="600"/>
              </a:spcBef>
              <a:defRPr sz="1800"/>
            </a:pPr>
            <a:r>
              <a:rPr sz="3000"/>
              <a:t>Test are </a:t>
            </a:r>
            <a:r>
              <a:rPr sz="3000" u="sng"/>
              <a:t>not</a:t>
            </a:r>
            <a:r>
              <a:rPr sz="3000"/>
              <a:t> documented ahead of time!</a:t>
            </a:r>
            <a:endParaRPr sz="3000"/>
          </a:p>
          <a:p>
            <a:pPr lvl="0">
              <a:defRPr sz="1800"/>
            </a:pPr>
            <a:r>
              <a:rPr sz="3000"/>
              <a:t>It is a creative, experience-based approach.</a:t>
            </a:r>
            <a:endParaRPr sz="3000"/>
          </a:p>
          <a:p>
            <a:pPr lvl="0">
              <a:defRPr sz="1800"/>
            </a:pPr>
            <a:r>
              <a:rPr sz="3000"/>
              <a:t>Test design, execution and learning are parallel activities.</a:t>
            </a:r>
          </a:p>
        </p:txBody>
      </p:sp>
      <p:sp>
        <p:nvSpPr>
          <p:cNvPr id="78" name="Shape 78"/>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79" name="what.jpg"/>
          <p:cNvPicPr/>
          <p:nvPr/>
        </p:nvPicPr>
        <p:blipFill>
          <a:blip r:embed="rId3">
            <a:extLst/>
          </a:blip>
          <a:stretch>
            <a:fillRect/>
          </a:stretch>
        </p:blipFill>
        <p:spPr>
          <a:xfrm>
            <a:off x="7624557" y="8014"/>
            <a:ext cx="931411" cy="1041248"/>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xfrm>
            <a:off x="457200" y="-309562"/>
            <a:ext cx="8229600" cy="1143001"/>
          </a:xfrm>
          <a:prstGeom prst="rect">
            <a:avLst/>
          </a:prstGeom>
        </p:spPr>
        <p:txBody>
          <a:bodyPr/>
          <a:lstStyle/>
          <a:p>
            <a:pPr lvl="0">
              <a:defRPr sz="1800"/>
            </a:pPr>
            <a:r>
              <a:rPr sz="4400"/>
              <a:t>What is ET continued</a:t>
            </a:r>
          </a:p>
        </p:txBody>
      </p:sp>
      <p:sp>
        <p:nvSpPr>
          <p:cNvPr id="84" name="Shape 84"/>
          <p:cNvSpPr/>
          <p:nvPr>
            <p:ph type="body" idx="1"/>
          </p:nvPr>
        </p:nvSpPr>
        <p:spPr>
          <a:xfrm>
            <a:off x="457200" y="825500"/>
            <a:ext cx="8975707" cy="4525963"/>
          </a:xfrm>
          <a:prstGeom prst="rect">
            <a:avLst/>
          </a:prstGeom>
        </p:spPr>
        <p:txBody>
          <a:bodyPr/>
          <a:lstStyle/>
          <a:p>
            <a:pPr lvl="0">
              <a:defRPr sz="1800"/>
            </a:pPr>
            <a:r>
              <a:rPr sz="3000"/>
              <a:t>Traditionally, ET was called as ad-hoc testing or error guessing. </a:t>
            </a:r>
            <a:endParaRPr sz="3000"/>
          </a:p>
          <a:p>
            <a:pPr lvl="0">
              <a:defRPr sz="1800"/>
            </a:pPr>
            <a:r>
              <a:rPr sz="3000"/>
              <a:t>But it is now being recognized as a more purposeful and a prescriptive process.</a:t>
            </a:r>
            <a:endParaRPr sz="3000"/>
          </a:p>
          <a:p>
            <a:pPr lvl="0" marL="0" indent="0">
              <a:buSzTx/>
              <a:buNone/>
              <a:defRPr sz="1800"/>
            </a:pPr>
            <a:r>
              <a:rPr sz="3000"/>
              <a:t>ET = 	manual testing with careful preparation + 	intelligent decision making</a:t>
            </a:r>
          </a:p>
        </p:txBody>
      </p:sp>
      <p:sp>
        <p:nvSpPr>
          <p:cNvPr id="85" name="Shape 85"/>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86" name="what.jpg"/>
          <p:cNvPicPr/>
          <p:nvPr/>
        </p:nvPicPr>
        <p:blipFill>
          <a:blip r:embed="rId3">
            <a:extLst/>
          </a:blip>
          <a:stretch>
            <a:fillRect/>
          </a:stretch>
        </p:blipFill>
        <p:spPr>
          <a:xfrm>
            <a:off x="7624557" y="-1434"/>
            <a:ext cx="931411" cy="1041248"/>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title"/>
          </p:nvPr>
        </p:nvSpPr>
        <p:spPr>
          <a:xfrm>
            <a:off x="457200" y="-322262"/>
            <a:ext cx="8229600" cy="1143001"/>
          </a:xfrm>
          <a:prstGeom prst="rect">
            <a:avLst/>
          </a:prstGeom>
        </p:spPr>
        <p:txBody>
          <a:bodyPr/>
          <a:lstStyle/>
          <a:p>
            <a:pPr lvl="0">
              <a:defRPr sz="1800"/>
            </a:pPr>
            <a:r>
              <a:rPr sz="4400"/>
              <a:t>Goals of ET</a:t>
            </a:r>
          </a:p>
        </p:txBody>
      </p:sp>
      <p:sp>
        <p:nvSpPr>
          <p:cNvPr id="91" name="Shape 91"/>
          <p:cNvSpPr/>
          <p:nvPr>
            <p:ph type="body" idx="1"/>
          </p:nvPr>
        </p:nvSpPr>
        <p:spPr>
          <a:xfrm>
            <a:off x="457200" y="927100"/>
            <a:ext cx="8229600" cy="4525963"/>
          </a:xfrm>
          <a:prstGeom prst="rect">
            <a:avLst/>
          </a:prstGeom>
        </p:spPr>
        <p:txBody>
          <a:bodyPr/>
          <a:lstStyle/>
          <a:p>
            <a:pPr lvl="0">
              <a:defRPr sz="1800"/>
            </a:pPr>
            <a:r>
              <a:rPr sz="3000"/>
              <a:t>To gain an understanding of how an application works, what its interface looks like and what functionality it implements.</a:t>
            </a:r>
            <a:endParaRPr sz="3000"/>
          </a:p>
          <a:p>
            <a:pPr lvl="0">
              <a:defRPr sz="1800"/>
            </a:pPr>
            <a:r>
              <a:rPr sz="3000"/>
              <a:t>To force the software to exhibit its capabilities.</a:t>
            </a:r>
            <a:endParaRPr sz="3000"/>
          </a:p>
          <a:p>
            <a:pPr lvl="0">
              <a:defRPr sz="1800"/>
            </a:pPr>
            <a:r>
              <a:rPr sz="3000"/>
              <a:t>To find faults with purpose and intent.</a:t>
            </a:r>
          </a:p>
        </p:txBody>
      </p:sp>
      <p:sp>
        <p:nvSpPr>
          <p:cNvPr id="92" name="Shape 92"/>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93" name="goals.jpg"/>
          <p:cNvPicPr/>
          <p:nvPr/>
        </p:nvPicPr>
        <p:blipFill>
          <a:blip r:embed="rId3">
            <a:extLst/>
          </a:blip>
          <a:stretch>
            <a:fillRect/>
          </a:stretch>
        </p:blipFill>
        <p:spPr>
          <a:xfrm>
            <a:off x="7406457" y="28222"/>
            <a:ext cx="1292733" cy="969550"/>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title"/>
          </p:nvPr>
        </p:nvSpPr>
        <p:spPr>
          <a:xfrm>
            <a:off x="457200" y="-322262"/>
            <a:ext cx="8229600" cy="1143001"/>
          </a:xfrm>
          <a:prstGeom prst="rect">
            <a:avLst/>
          </a:prstGeom>
        </p:spPr>
        <p:txBody>
          <a:bodyPr/>
          <a:lstStyle/>
          <a:p>
            <a:pPr lvl="0">
              <a:defRPr sz="1800"/>
            </a:pPr>
            <a:r>
              <a:rPr sz="4400"/>
              <a:t>So how to perform ET?</a:t>
            </a:r>
          </a:p>
        </p:txBody>
      </p:sp>
      <p:sp>
        <p:nvSpPr>
          <p:cNvPr id="98" name="Shape 98"/>
          <p:cNvSpPr/>
          <p:nvPr>
            <p:ph type="body" idx="1"/>
          </p:nvPr>
        </p:nvSpPr>
        <p:spPr>
          <a:xfrm>
            <a:off x="457200" y="635000"/>
            <a:ext cx="8229600" cy="4525963"/>
          </a:xfrm>
          <a:prstGeom prst="rect">
            <a:avLst/>
          </a:prstGeom>
        </p:spPr>
        <p:txBody>
          <a:bodyPr/>
          <a:lstStyle/>
          <a:p>
            <a:pPr lvl="0">
              <a:defRPr sz="1800"/>
            </a:pPr>
            <a:r>
              <a:rPr sz="3000"/>
              <a:t>ET relies on: </a:t>
            </a:r>
            <a:endParaRPr sz="3000"/>
          </a:p>
          <a:p>
            <a:pPr lvl="1" marL="742950" indent="-285750">
              <a:spcBef>
                <a:spcPts val="600"/>
              </a:spcBef>
              <a:defRPr sz="1800"/>
            </a:pPr>
            <a:r>
              <a:rPr sz="3000"/>
              <a:t>Tactical techniques for solving testing problems.</a:t>
            </a:r>
            <a:endParaRPr sz="3000"/>
          </a:p>
          <a:p>
            <a:pPr lvl="2" marL="1143000" indent="-228600">
              <a:spcBef>
                <a:spcPts val="500"/>
              </a:spcBef>
              <a:defRPr sz="1800"/>
            </a:pPr>
            <a:r>
              <a:rPr sz="3000"/>
              <a:t>Making intelligent decisions during testing.</a:t>
            </a:r>
            <a:endParaRPr sz="3000"/>
          </a:p>
          <a:p>
            <a:pPr lvl="1" marL="742950" indent="-285750">
              <a:spcBef>
                <a:spcPts val="600"/>
              </a:spcBef>
              <a:defRPr sz="1800"/>
            </a:pPr>
            <a:r>
              <a:rPr sz="3000"/>
              <a:t>An overall test strategy to follow.</a:t>
            </a:r>
            <a:endParaRPr sz="3000"/>
          </a:p>
          <a:p>
            <a:pPr lvl="2" marL="1143000" indent="-228600">
              <a:spcBef>
                <a:spcPts val="500"/>
              </a:spcBef>
              <a:defRPr sz="1800"/>
            </a:pPr>
            <a:r>
              <a:rPr sz="3000"/>
              <a:t>Larger decisions concerning managing ET.</a:t>
            </a:r>
            <a:endParaRPr sz="3000"/>
          </a:p>
          <a:p>
            <a:pPr lvl="3" marL="1549400" indent="-177800">
              <a:buChar char="•"/>
              <a:defRPr sz="1800"/>
            </a:pPr>
            <a:r>
              <a:rPr sz="3000"/>
              <a:t>Using a tour-based approach</a:t>
            </a:r>
            <a:endParaRPr sz="3000"/>
          </a:p>
          <a:p>
            <a:pPr lvl="3" marL="1549400" indent="-177800">
              <a:buChar char="•"/>
              <a:defRPr sz="1800"/>
            </a:pPr>
            <a:r>
              <a:rPr sz="3000"/>
              <a:t>Session based test management</a:t>
            </a:r>
          </a:p>
        </p:txBody>
      </p:sp>
      <p:sp>
        <p:nvSpPr>
          <p:cNvPr id="99" name="Shape 99"/>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100" name="perform.jpg"/>
          <p:cNvPicPr/>
          <p:nvPr/>
        </p:nvPicPr>
        <p:blipFill>
          <a:blip r:embed="rId3">
            <a:extLst/>
          </a:blip>
          <a:stretch>
            <a:fillRect/>
          </a:stretch>
        </p:blipFill>
        <p:spPr>
          <a:xfrm>
            <a:off x="7621775" y="40375"/>
            <a:ext cx="1269801" cy="951126"/>
          </a:xfrm>
          <a:prstGeom prst="rect">
            <a:avLst/>
          </a:prstGeom>
          <a:ln w="12700">
            <a:miter lim="400000"/>
          </a:ln>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title"/>
          </p:nvPr>
        </p:nvSpPr>
        <p:spPr>
          <a:xfrm>
            <a:off x="457200" y="-334962"/>
            <a:ext cx="8229600" cy="1143001"/>
          </a:xfrm>
          <a:prstGeom prst="rect">
            <a:avLst/>
          </a:prstGeom>
        </p:spPr>
        <p:txBody>
          <a:bodyPr/>
          <a:lstStyle/>
          <a:p>
            <a:pPr lvl="1" algn="l">
              <a:defRPr sz="1800"/>
            </a:pPr>
            <a:r>
              <a:rPr sz="4400"/>
              <a:t>Tactical techniques in ET</a:t>
            </a:r>
          </a:p>
        </p:txBody>
      </p:sp>
      <p:sp>
        <p:nvSpPr>
          <p:cNvPr id="105" name="Shape 105"/>
          <p:cNvSpPr/>
          <p:nvPr>
            <p:ph type="body" idx="1"/>
          </p:nvPr>
        </p:nvSpPr>
        <p:spPr>
          <a:xfrm>
            <a:off x="457200" y="850900"/>
            <a:ext cx="8229600" cy="4525963"/>
          </a:xfrm>
          <a:prstGeom prst="rect">
            <a:avLst/>
          </a:prstGeom>
        </p:spPr>
        <p:txBody>
          <a:bodyPr/>
          <a:lstStyle/>
          <a:p>
            <a:pPr lvl="0">
              <a:defRPr sz="1800"/>
            </a:pPr>
            <a:r>
              <a:rPr sz="3000"/>
              <a:t>Five specific properties of software ET addresses:</a:t>
            </a:r>
            <a:endParaRPr sz="3000"/>
          </a:p>
          <a:p>
            <a:pPr lvl="1" marL="661736" indent="-280736">
              <a:spcBef>
                <a:spcPts val="600"/>
              </a:spcBef>
              <a:buSzPct val="60000"/>
              <a:buFontTx/>
              <a:buBlip>
                <a:blip r:embed="rId3"/>
              </a:buBlip>
              <a:defRPr sz="1800"/>
            </a:pPr>
            <a:r>
              <a:rPr sz="3000"/>
              <a:t>User input</a:t>
            </a:r>
            <a:endParaRPr sz="3000"/>
          </a:p>
          <a:p>
            <a:pPr lvl="1" marL="661736" indent="-280736">
              <a:spcBef>
                <a:spcPts val="600"/>
              </a:spcBef>
              <a:buSzPct val="60000"/>
              <a:buFontTx/>
              <a:buBlip>
                <a:blip r:embed="rId3"/>
              </a:buBlip>
              <a:defRPr sz="1800"/>
            </a:pPr>
            <a:r>
              <a:rPr sz="3000"/>
              <a:t>State</a:t>
            </a:r>
            <a:endParaRPr sz="3000"/>
          </a:p>
          <a:p>
            <a:pPr lvl="1" marL="661736" indent="-280736">
              <a:spcBef>
                <a:spcPts val="600"/>
              </a:spcBef>
              <a:buSzPct val="60000"/>
              <a:buFontTx/>
              <a:buBlip>
                <a:blip r:embed="rId3"/>
              </a:buBlip>
              <a:defRPr sz="1800"/>
            </a:pPr>
            <a:r>
              <a:rPr sz="3000"/>
              <a:t>Code paths</a:t>
            </a:r>
            <a:endParaRPr sz="3000"/>
          </a:p>
          <a:p>
            <a:pPr lvl="1" marL="661736" indent="-280736">
              <a:spcBef>
                <a:spcPts val="600"/>
              </a:spcBef>
              <a:buSzPct val="60000"/>
              <a:buFontTx/>
              <a:buBlip>
                <a:blip r:embed="rId3"/>
              </a:buBlip>
              <a:defRPr sz="1800"/>
            </a:pPr>
            <a:r>
              <a:rPr sz="3000"/>
              <a:t>User data</a:t>
            </a:r>
            <a:endParaRPr sz="3000"/>
          </a:p>
          <a:p>
            <a:pPr lvl="1" marL="661736" indent="-280736">
              <a:spcBef>
                <a:spcPts val="600"/>
              </a:spcBef>
              <a:buSzPct val="60000"/>
              <a:buFontTx/>
              <a:buBlip>
                <a:blip r:embed="rId3"/>
              </a:buBlip>
              <a:defRPr sz="1800"/>
            </a:pPr>
            <a:r>
              <a:rPr sz="3000"/>
              <a:t>Environment</a:t>
            </a:r>
          </a:p>
        </p:txBody>
      </p:sp>
      <p:sp>
        <p:nvSpPr>
          <p:cNvPr id="106" name="Shape 106"/>
          <p:cNvSpPr/>
          <p:nvPr>
            <p:ph type="sldNum" sz="quarter" idx="2"/>
          </p:nvPr>
        </p:nvSpPr>
        <p:spPr>
          <a:xfrm>
            <a:off x="6553200" y="6221730"/>
            <a:ext cx="2133600" cy="26924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pic>
        <p:nvPicPr>
          <p:cNvPr id="107" name="tactical.jpg"/>
          <p:cNvPicPr/>
          <p:nvPr/>
        </p:nvPicPr>
        <p:blipFill>
          <a:blip r:embed="rId4">
            <a:extLst/>
          </a:blip>
          <a:stretch>
            <a:fillRect/>
          </a:stretch>
        </p:blipFill>
        <p:spPr>
          <a:xfrm>
            <a:off x="7434651" y="778"/>
            <a:ext cx="1750856" cy="959215"/>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