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619" autoAdjust="0"/>
  </p:normalViewPr>
  <p:slideViewPr>
    <p:cSldViewPr snapToGrid="0" snapToObjects="1">
      <p:cViewPr>
        <p:scale>
          <a:sx n="100" d="100"/>
          <a:sy n="100" d="100"/>
        </p:scale>
        <p:origin x="-1888"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302359-01F6-9A4C-835B-5EFB19F17CFE}" type="datetimeFigureOut">
              <a:rPr lang="en-US" smtClean="0"/>
              <a:t>13/03/15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90CF7A-1558-ED42-81DF-24E34864A2BF}" type="slidenum">
              <a:rPr lang="en-US" smtClean="0"/>
              <a:t>‹#›</a:t>
            </a:fld>
            <a:endParaRPr lang="en-US"/>
          </a:p>
        </p:txBody>
      </p:sp>
    </p:spTree>
    <p:extLst>
      <p:ext uri="{BB962C8B-B14F-4D97-AF65-F5344CB8AC3E}">
        <p14:creationId xmlns:p14="http://schemas.microsoft.com/office/powerpoint/2010/main" val="19568217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noRot="1" noChangeAspect="1"/>
          </p:cNvSpPr>
          <p:nvPr>
            <p:ph type="sldImg"/>
          </p:nvPr>
        </p:nvSpPr>
        <p:spPr>
          <a:prstGeom prst="rect">
            <a:avLst/>
          </a:prstGeom>
        </p:spPr>
        <p:txBody>
          <a:bodyPr/>
          <a:lstStyle/>
          <a:p>
            <a:pPr lvl="0"/>
            <a:endParaRPr/>
          </a:p>
        </p:txBody>
      </p:sp>
      <p:sp>
        <p:nvSpPr>
          <p:cNvPr id="53" name="Shape 53"/>
          <p:cNvSpPr>
            <a:spLocks noGrp="1"/>
          </p:cNvSpPr>
          <p:nvPr>
            <p:ph type="body" sz="quarter" idx="1"/>
          </p:nvPr>
        </p:nvSpPr>
        <p:spPr>
          <a:prstGeom prst="rect">
            <a:avLst/>
          </a:prstGeom>
        </p:spPr>
        <p:txBody>
          <a:bodyPr/>
          <a:lstStyle/>
          <a:p>
            <a:pPr lvl="0">
              <a:defRPr sz="1800"/>
            </a:pPr>
            <a:r>
              <a:rPr sz="2200" dirty="0"/>
              <a:t>This lecture is </a:t>
            </a:r>
            <a:r>
              <a:rPr sz="2200" dirty="0" smtClean="0"/>
              <a:t>part </a:t>
            </a:r>
            <a:r>
              <a:rPr sz="2200" dirty="0"/>
              <a:t>of module 3 in the software testing course. </a:t>
            </a:r>
            <a:r>
              <a:rPr lang="sv-SE" sz="2200" dirty="0" err="1" smtClean="0"/>
              <a:t>This</a:t>
            </a:r>
            <a:r>
              <a:rPr lang="sv-SE" sz="2200" baseline="0" dirty="0" smtClean="0"/>
              <a:t> </a:t>
            </a:r>
            <a:r>
              <a:rPr lang="sv-SE" sz="2200" baseline="0" dirty="0" err="1" smtClean="0"/>
              <a:t>lecture</a:t>
            </a:r>
            <a:r>
              <a:rPr lang="sv-SE" sz="2200" baseline="0" dirty="0" smtClean="0"/>
              <a:t> is a </a:t>
            </a:r>
            <a:r>
              <a:rPr lang="sv-SE" sz="2200" baseline="0" dirty="0" err="1" smtClean="0"/>
              <a:t>continuation</a:t>
            </a:r>
            <a:r>
              <a:rPr lang="sv-SE" sz="2200" baseline="0" dirty="0" smtClean="0"/>
              <a:t> </a:t>
            </a:r>
            <a:r>
              <a:rPr lang="sv-SE" sz="2200" baseline="0" dirty="0" err="1" smtClean="0"/>
              <a:t>of</a:t>
            </a:r>
            <a:r>
              <a:rPr lang="sv-SE" sz="2200" baseline="0" dirty="0" smtClean="0"/>
              <a:t> the </a:t>
            </a:r>
            <a:r>
              <a:rPr lang="sv-SE" sz="2200" baseline="0" dirty="0" err="1" smtClean="0"/>
              <a:t>lecture</a:t>
            </a:r>
            <a:r>
              <a:rPr lang="sv-SE" sz="2200" baseline="0" dirty="0" smtClean="0"/>
              <a:t> 1 on </a:t>
            </a:r>
            <a:r>
              <a:rPr lang="sv-SE" sz="2200" baseline="0" dirty="0" err="1" smtClean="0"/>
              <a:t>exploratory</a:t>
            </a:r>
            <a:r>
              <a:rPr lang="sv-SE" sz="2200" baseline="0" dirty="0" smtClean="0"/>
              <a:t> </a:t>
            </a:r>
            <a:r>
              <a:rPr lang="sv-SE" sz="2200" baseline="0" dirty="0" err="1" smtClean="0"/>
              <a:t>testing</a:t>
            </a:r>
            <a:r>
              <a:rPr lang="sv-SE" sz="2200" baseline="0" dirty="0" smtClean="0"/>
              <a:t> or ET.</a:t>
            </a:r>
            <a:endParaRPr sz="2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tourist might want to take</a:t>
            </a:r>
            <a:r>
              <a:rPr lang="en-US" baseline="0" dirty="0" smtClean="0"/>
              <a:t> rest at a hotel, the hotel tour aims to do as little as possible. So a tester can test for stopping a function after starting, leaving fields blank, entering as little information as possible and always taking the shortest path possible.</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10</a:t>
            </a:fld>
            <a:endParaRPr lang="en-US"/>
          </a:p>
        </p:txBody>
      </p:sp>
    </p:spTree>
    <p:extLst>
      <p:ext uri="{BB962C8B-B14F-4D97-AF65-F5344CB8AC3E}">
        <p14:creationId xmlns:p14="http://schemas.microsoft.com/office/powerpoint/2010/main" val="1778913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last tour is the tour to the seedy district. The software</a:t>
            </a:r>
            <a:r>
              <a:rPr lang="en-US" baseline="0" dirty="0" smtClean="0"/>
              <a:t> is tested on limited resources, such as limited memory and storage. Also this tour does negative testing where least likely inputs are given or functions are performed in wrong ordering. Moreover functions are tested with repeating inputs individually or in sequence to uncover faults.</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11</a:t>
            </a:fld>
            <a:endParaRPr lang="en-US"/>
          </a:p>
        </p:txBody>
      </p:sp>
    </p:spTree>
    <p:extLst>
      <p:ext uri="{BB962C8B-B14F-4D97-AF65-F5344CB8AC3E}">
        <p14:creationId xmlns:p14="http://schemas.microsoft.com/office/powerpoint/2010/main" val="962020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approach in an overall</a:t>
            </a:r>
            <a:r>
              <a:rPr lang="en-US" baseline="0" dirty="0" smtClean="0"/>
              <a:t> ET test strategy is called session based test management.</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12</a:t>
            </a:fld>
            <a:endParaRPr lang="en-US"/>
          </a:p>
        </p:txBody>
      </p:sp>
    </p:spTree>
    <p:extLst>
      <p:ext uri="{BB962C8B-B14F-4D97-AF65-F5344CB8AC3E}">
        <p14:creationId xmlns:p14="http://schemas.microsoft.com/office/powerpoint/2010/main" val="791935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Session based test management or in short SBTM is a way to give</a:t>
            </a:r>
            <a:r>
              <a:rPr lang="en-US" baseline="0" dirty="0" smtClean="0"/>
              <a:t> structure to ET. It also introduces measurement and control to ET. In SBTM, ET is done in a time boxed test session, typically 2 hours long. Each session is based on a test charter which summarizes the goal or activity of the session such as verifying the fixes or testing for each error message. The activities in a test session are based on test points which represents a feature, a characteristic or a business scenario.</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13</a:t>
            </a:fld>
            <a:endParaRPr lang="en-US"/>
          </a:p>
        </p:txBody>
      </p:sp>
    </p:spTree>
    <p:extLst>
      <p:ext uri="{BB962C8B-B14F-4D97-AF65-F5344CB8AC3E}">
        <p14:creationId xmlns:p14="http://schemas.microsoft.com/office/powerpoint/2010/main" val="577447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test session is a way</a:t>
            </a:r>
            <a:r>
              <a:rPr lang="en-US" baseline="0" dirty="0" smtClean="0"/>
              <a:t> to do a targeted exploration of a limited functionality of the software.  The test session ends with a test session report that records charter, faults, issues, start and end times and diagnosis of faults found.  Reviews of these reports lead to insights into how ET is progressing, such as time spent on different activities in a session.</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14</a:t>
            </a:fld>
            <a:endParaRPr lang="en-US"/>
          </a:p>
        </p:txBody>
      </p:sp>
    </p:spTree>
    <p:extLst>
      <p:ext uri="{BB962C8B-B14F-4D97-AF65-F5344CB8AC3E}">
        <p14:creationId xmlns:p14="http://schemas.microsoft.com/office/powerpoint/2010/main" val="4067280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conclusions,</a:t>
            </a:r>
            <a:r>
              <a:rPr lang="en-US" baseline="0" dirty="0" smtClean="0"/>
              <a:t> we can say that ET provides a strategy to carryout testing using a tour based approach while at the same time provides organization to it using a session-based </a:t>
            </a:r>
            <a:r>
              <a:rPr lang="en-US" baseline="0" smtClean="0"/>
              <a:t>test management. </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15</a:t>
            </a:fld>
            <a:endParaRPr lang="en-US"/>
          </a:p>
        </p:txBody>
      </p:sp>
    </p:spTree>
    <p:extLst>
      <p:ext uri="{BB962C8B-B14F-4D97-AF65-F5344CB8AC3E}">
        <p14:creationId xmlns:p14="http://schemas.microsoft.com/office/powerpoint/2010/main" val="211066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Part 1 of the</a:t>
            </a:r>
            <a:r>
              <a:rPr lang="en-US" baseline="0" dirty="0" smtClean="0"/>
              <a:t> lecture on ET, we discussed how ET helps solve tactical problems. In this lecture we will focus on how ET deals with larger </a:t>
            </a:r>
            <a:r>
              <a:rPr lang="en-US" baseline="0" smtClean="0"/>
              <a:t>issues at </a:t>
            </a:r>
            <a:r>
              <a:rPr lang="en-US" baseline="0" dirty="0" smtClean="0"/>
              <a:t>the level of test strategy.</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2</a:t>
            </a:fld>
            <a:endParaRPr lang="en-US"/>
          </a:p>
        </p:txBody>
      </p:sp>
    </p:spTree>
    <p:extLst>
      <p:ext uri="{BB962C8B-B14F-4D97-AF65-F5344CB8AC3E}">
        <p14:creationId xmlns:p14="http://schemas.microsoft.com/office/powerpoint/2010/main" val="117354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discuss two strategies when it come</a:t>
            </a:r>
            <a:r>
              <a:rPr lang="en-US" baseline="0" dirty="0" smtClean="0"/>
              <a:t> to organizing ET: a tour-based approach and session-based test management.</a:t>
            </a:r>
          </a:p>
        </p:txBody>
      </p:sp>
      <p:sp>
        <p:nvSpPr>
          <p:cNvPr id="4" name="Slide Number Placeholder 3"/>
          <p:cNvSpPr>
            <a:spLocks noGrp="1"/>
          </p:cNvSpPr>
          <p:nvPr>
            <p:ph type="sldNum" sz="quarter" idx="10"/>
          </p:nvPr>
        </p:nvSpPr>
        <p:spPr/>
        <p:txBody>
          <a:bodyPr/>
          <a:lstStyle/>
          <a:p>
            <a:fld id="{4190CF7A-1558-ED42-81DF-24E34864A2BF}" type="slidenum">
              <a:rPr lang="en-US" smtClean="0"/>
              <a:t>3</a:t>
            </a:fld>
            <a:endParaRPr lang="en-US"/>
          </a:p>
        </p:txBody>
      </p:sp>
    </p:spTree>
    <p:extLst>
      <p:ext uri="{BB962C8B-B14F-4D97-AF65-F5344CB8AC3E}">
        <p14:creationId xmlns:p14="http://schemas.microsoft.com/office/powerpoint/2010/main" val="3220914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tour</a:t>
            </a:r>
            <a:r>
              <a:rPr lang="en-US" baseline="0" dirty="0" smtClean="0"/>
              <a:t> based approach is based on a tourist metaphor, meaning that an ET tester explores the software under test for right input data, states, code paths and environment settings in a similar fashion as a tourist visiting a large city. A tester, just like a tourist, would want to explore features in different orders to find faults.</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4</a:t>
            </a:fld>
            <a:endParaRPr lang="en-US"/>
          </a:p>
        </p:txBody>
      </p:sp>
    </p:spTree>
    <p:extLst>
      <p:ext uri="{BB962C8B-B14F-4D97-AF65-F5344CB8AC3E}">
        <p14:creationId xmlns:p14="http://schemas.microsoft.com/office/powerpoint/2010/main" val="659058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tourist metaphor divides the software functionality into tourism districts.</a:t>
            </a:r>
            <a:r>
              <a:rPr lang="en-US" baseline="0" dirty="0" smtClean="0"/>
              <a:t> The reason for this division is to have a goal in mind when exploring software for faults. We will now briefly discuss the strategy within each district. </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5</a:t>
            </a:fld>
            <a:endParaRPr lang="en-US"/>
          </a:p>
        </p:txBody>
      </p:sp>
    </p:spTree>
    <p:extLst>
      <p:ext uri="{BB962C8B-B14F-4D97-AF65-F5344CB8AC3E}">
        <p14:creationId xmlns:p14="http://schemas.microsoft.com/office/powerpoint/2010/main" val="1398466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a:t>
            </a:r>
            <a:r>
              <a:rPr lang="en-US" baseline="0" dirty="0" smtClean="0"/>
              <a:t> strategy within the tour based approach is visiting the business district. In this tour, the ET tester tests for a software’s ability to deliver the functions, that, for example are listed in a user manual. Like a tourist who wants to visit the city landmarks, a tester tests for an application’s key features and decides on an ordering of testing such features. Also, tests that can stress the application in terms of data and processing are carried out. </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6</a:t>
            </a:fld>
            <a:endParaRPr lang="en-US"/>
          </a:p>
        </p:txBody>
      </p:sp>
    </p:spTree>
    <p:extLst>
      <p:ext uri="{BB962C8B-B14F-4D97-AF65-F5344CB8AC3E}">
        <p14:creationId xmlns:p14="http://schemas.microsoft.com/office/powerpoint/2010/main" val="3369893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a:t>
            </a:r>
            <a:r>
              <a:rPr lang="en-US" baseline="0" dirty="0" smtClean="0"/>
              <a:t> strategy within the tour based approach is based on visiting the historical district. As the name suggests, this tour is taken for an updated version of a code. Tests are particularly designed to target sections of the product that were faulty in the earlier version. Also any changes due to a new environment are tested for to see if the older code in new environment works as it should.</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7</a:t>
            </a:fld>
            <a:endParaRPr lang="en-US"/>
          </a:p>
        </p:txBody>
      </p:sp>
    </p:spTree>
    <p:extLst>
      <p:ext uri="{BB962C8B-B14F-4D97-AF65-F5344CB8AC3E}">
        <p14:creationId xmlns:p14="http://schemas.microsoft.com/office/powerpoint/2010/main" val="3091425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third tour is</a:t>
            </a:r>
            <a:r>
              <a:rPr lang="en-US" baseline="0" dirty="0" smtClean="0"/>
              <a:t> the entertainment district. The tests in this tour complements the tour of the business district. The tester tests for supporting features and for feature interaction. Moreover tests targeting performance are added such as testing for application response with constant reading and writing as well as testing for buildup of data in memory.</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8</a:t>
            </a:fld>
            <a:endParaRPr lang="en-US"/>
          </a:p>
        </p:txBody>
      </p:sp>
    </p:spTree>
    <p:extLst>
      <p:ext uri="{BB962C8B-B14F-4D97-AF65-F5344CB8AC3E}">
        <p14:creationId xmlns:p14="http://schemas.microsoft.com/office/powerpoint/2010/main" val="2301696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fourth district</a:t>
            </a:r>
            <a:r>
              <a:rPr lang="en-US" baseline="0" dirty="0" smtClean="0"/>
              <a:t> is the tourist district. As a tourist wanting to visit every place in the district, a tester should test for every output that can be generated. Also as the tourist might take longer routes to certain cites, a tester need to test for longer paths to a feature. Testing for interface are also included as well as testing for multiple copies of the same application running simultaneously. </a:t>
            </a:r>
            <a:endParaRPr lang="en-US" dirty="0"/>
          </a:p>
        </p:txBody>
      </p:sp>
      <p:sp>
        <p:nvSpPr>
          <p:cNvPr id="4" name="Slide Number Placeholder 3"/>
          <p:cNvSpPr>
            <a:spLocks noGrp="1"/>
          </p:cNvSpPr>
          <p:nvPr>
            <p:ph type="sldNum" sz="quarter" idx="10"/>
          </p:nvPr>
        </p:nvSpPr>
        <p:spPr/>
        <p:txBody>
          <a:bodyPr/>
          <a:lstStyle/>
          <a:p>
            <a:fld id="{4190CF7A-1558-ED42-81DF-24E34864A2BF}" type="slidenum">
              <a:rPr lang="en-US" smtClean="0"/>
              <a:t>9</a:t>
            </a:fld>
            <a:endParaRPr lang="en-US"/>
          </a:p>
        </p:txBody>
      </p:sp>
    </p:spTree>
    <p:extLst>
      <p:ext uri="{BB962C8B-B14F-4D97-AF65-F5344CB8AC3E}">
        <p14:creationId xmlns:p14="http://schemas.microsoft.com/office/powerpoint/2010/main" val="1266643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en-US"/>
          </a:p>
        </p:txBody>
      </p:sp>
      <p:sp>
        <p:nvSpPr>
          <p:cNvPr id="4" name="Date Placeholder 3"/>
          <p:cNvSpPr>
            <a:spLocks noGrp="1"/>
          </p:cNvSpPr>
          <p:nvPr>
            <p:ph type="dt" sz="half" idx="10"/>
          </p:nvPr>
        </p:nvSpPr>
        <p:spPr/>
        <p:txBody>
          <a:bodyPr/>
          <a:lstStyle/>
          <a:p>
            <a:fld id="{840CBE6B-99F1-3341-9B8E-7DCE779A1A80}" type="datetimeFigureOut">
              <a:rPr lang="en-US" smtClean="0"/>
              <a:t>13/03/15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1492824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10"/>
          </p:nvPr>
        </p:nvSpPr>
        <p:spPr/>
        <p:txBody>
          <a:bodyPr/>
          <a:lstStyle/>
          <a:p>
            <a:fld id="{840CBE6B-99F1-3341-9B8E-7DCE779A1A80}" type="datetimeFigureOut">
              <a:rPr lang="en-US" smtClean="0"/>
              <a:t>13/03/15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3527248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v-S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10"/>
          </p:nvPr>
        </p:nvSpPr>
        <p:spPr/>
        <p:txBody>
          <a:bodyPr/>
          <a:lstStyle/>
          <a:p>
            <a:fld id="{840CBE6B-99F1-3341-9B8E-7DCE779A1A80}" type="datetimeFigureOut">
              <a:rPr lang="en-US" smtClean="0"/>
              <a:t>13/03/15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963273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Content Placeholder 2"/>
          <p:cNvSpPr>
            <a:spLocks noGrp="1"/>
          </p:cNvSpPr>
          <p:nvPr>
            <p:ph idx="1"/>
          </p:nvPr>
        </p:nvSpPr>
        <p:spPr/>
        <p:txBody>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10"/>
          </p:nvPr>
        </p:nvSpPr>
        <p:spPr/>
        <p:txBody>
          <a:bodyPr/>
          <a:lstStyle/>
          <a:p>
            <a:fld id="{840CBE6B-99F1-3341-9B8E-7DCE779A1A80}" type="datetimeFigureOut">
              <a:rPr lang="en-US" smtClean="0"/>
              <a:t>13/03/15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557041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v-S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Click to edit Master text styles</a:t>
            </a:r>
          </a:p>
        </p:txBody>
      </p:sp>
      <p:sp>
        <p:nvSpPr>
          <p:cNvPr id="4" name="Date Placeholder 3"/>
          <p:cNvSpPr>
            <a:spLocks noGrp="1"/>
          </p:cNvSpPr>
          <p:nvPr>
            <p:ph type="dt" sz="half" idx="10"/>
          </p:nvPr>
        </p:nvSpPr>
        <p:spPr/>
        <p:txBody>
          <a:bodyPr/>
          <a:lstStyle/>
          <a:p>
            <a:fld id="{840CBE6B-99F1-3341-9B8E-7DCE779A1A80}" type="datetimeFigureOut">
              <a:rPr lang="en-US" smtClean="0"/>
              <a:t>13/03/15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1977254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5" name="Date Placeholder 4"/>
          <p:cNvSpPr>
            <a:spLocks noGrp="1"/>
          </p:cNvSpPr>
          <p:nvPr>
            <p:ph type="dt" sz="half" idx="10"/>
          </p:nvPr>
        </p:nvSpPr>
        <p:spPr/>
        <p:txBody>
          <a:bodyPr/>
          <a:lstStyle/>
          <a:p>
            <a:fld id="{840CBE6B-99F1-3341-9B8E-7DCE779A1A80}" type="datetimeFigureOut">
              <a:rPr lang="en-US" smtClean="0"/>
              <a:t>13/03/15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2732537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7" name="Date Placeholder 6"/>
          <p:cNvSpPr>
            <a:spLocks noGrp="1"/>
          </p:cNvSpPr>
          <p:nvPr>
            <p:ph type="dt" sz="half" idx="10"/>
          </p:nvPr>
        </p:nvSpPr>
        <p:spPr/>
        <p:txBody>
          <a:bodyPr/>
          <a:lstStyle/>
          <a:p>
            <a:fld id="{840CBE6B-99F1-3341-9B8E-7DCE779A1A80}" type="datetimeFigureOut">
              <a:rPr lang="en-US" smtClean="0"/>
              <a:t>13/03/15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330242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Date Placeholder 2"/>
          <p:cNvSpPr>
            <a:spLocks noGrp="1"/>
          </p:cNvSpPr>
          <p:nvPr>
            <p:ph type="dt" sz="half" idx="10"/>
          </p:nvPr>
        </p:nvSpPr>
        <p:spPr/>
        <p:txBody>
          <a:bodyPr/>
          <a:lstStyle/>
          <a:p>
            <a:fld id="{840CBE6B-99F1-3341-9B8E-7DCE779A1A80}" type="datetimeFigureOut">
              <a:rPr lang="en-US" smtClean="0"/>
              <a:t>13/03/15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723381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CBE6B-99F1-3341-9B8E-7DCE779A1A80}" type="datetimeFigureOut">
              <a:rPr lang="en-US" smtClean="0"/>
              <a:t>13/03/15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466712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v-S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Click to edit Master text styles</a:t>
            </a:r>
          </a:p>
        </p:txBody>
      </p:sp>
      <p:sp>
        <p:nvSpPr>
          <p:cNvPr id="5" name="Date Placeholder 4"/>
          <p:cNvSpPr>
            <a:spLocks noGrp="1"/>
          </p:cNvSpPr>
          <p:nvPr>
            <p:ph type="dt" sz="half" idx="10"/>
          </p:nvPr>
        </p:nvSpPr>
        <p:spPr/>
        <p:txBody>
          <a:bodyPr/>
          <a:lstStyle/>
          <a:p>
            <a:fld id="{840CBE6B-99F1-3341-9B8E-7DCE779A1A80}" type="datetimeFigureOut">
              <a:rPr lang="en-US" smtClean="0"/>
              <a:t>13/03/15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44284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v-S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Click to edit Master text styles</a:t>
            </a:r>
          </a:p>
        </p:txBody>
      </p:sp>
      <p:sp>
        <p:nvSpPr>
          <p:cNvPr id="5" name="Date Placeholder 4"/>
          <p:cNvSpPr>
            <a:spLocks noGrp="1"/>
          </p:cNvSpPr>
          <p:nvPr>
            <p:ph type="dt" sz="half" idx="10"/>
          </p:nvPr>
        </p:nvSpPr>
        <p:spPr/>
        <p:txBody>
          <a:bodyPr/>
          <a:lstStyle/>
          <a:p>
            <a:fld id="{840CBE6B-99F1-3341-9B8E-7DCE779A1A80}" type="datetimeFigureOut">
              <a:rPr lang="en-US" smtClean="0"/>
              <a:t>13/03/15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3360B-1DDB-D14E-B47A-A2F1C0487AE4}" type="slidenum">
              <a:rPr lang="en-US" smtClean="0"/>
              <a:t>‹#›</a:t>
            </a:fld>
            <a:endParaRPr lang="en-US"/>
          </a:p>
        </p:txBody>
      </p:sp>
    </p:spTree>
    <p:extLst>
      <p:ext uri="{BB962C8B-B14F-4D97-AF65-F5344CB8AC3E}">
        <p14:creationId xmlns:p14="http://schemas.microsoft.com/office/powerpoint/2010/main" val="33203373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0CBE6B-99F1-3341-9B8E-7DCE779A1A80}" type="datetimeFigureOut">
              <a:rPr lang="en-US" smtClean="0"/>
              <a:t>13/03/15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3360B-1DDB-D14E-B47A-A2F1C0487AE4}" type="slidenum">
              <a:rPr lang="en-US" smtClean="0"/>
              <a:t>‹#›</a:t>
            </a:fld>
            <a:endParaRPr lang="en-US"/>
          </a:p>
        </p:txBody>
      </p:sp>
    </p:spTree>
    <p:extLst>
      <p:ext uri="{BB962C8B-B14F-4D97-AF65-F5344CB8AC3E}">
        <p14:creationId xmlns:p14="http://schemas.microsoft.com/office/powerpoint/2010/main" val="1648256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a:xfrm>
            <a:off x="685800" y="1063625"/>
            <a:ext cx="7772400" cy="1470025"/>
          </a:xfrm>
          <a:prstGeom prst="rect">
            <a:avLst/>
          </a:prstGeom>
        </p:spPr>
        <p:txBody>
          <a:bodyPr>
            <a:normAutofit fontScale="90000"/>
          </a:bodyPr>
          <a:lstStyle/>
          <a:p>
            <a:pPr lvl="0" defTabSz="347472">
              <a:defRPr sz="1800"/>
            </a:pPr>
            <a:r>
              <a:rPr sz="2964" dirty="0"/>
              <a:t>Software Testing Course</a:t>
            </a:r>
            <a:br>
              <a:rPr sz="2964" dirty="0"/>
            </a:br>
            <a:r>
              <a:rPr sz="2964" dirty="0"/>
              <a:t>Module 3</a:t>
            </a:r>
            <a:br>
              <a:rPr sz="2964" dirty="0"/>
            </a:br>
            <a:r>
              <a:rPr sz="2964" dirty="0"/>
              <a:t>Exploratory Testing (ET</a:t>
            </a:r>
            <a:r>
              <a:rPr sz="2964" dirty="0" smtClean="0"/>
              <a:t>)</a:t>
            </a:r>
            <a:r>
              <a:rPr lang="sv-SE" sz="2964" dirty="0" smtClean="0"/>
              <a:t/>
            </a:r>
            <a:br>
              <a:rPr lang="sv-SE" sz="2964" dirty="0" smtClean="0"/>
            </a:br>
            <a:r>
              <a:rPr lang="sv-SE" sz="2964" dirty="0" err="1" smtClean="0"/>
              <a:t>Lecture</a:t>
            </a:r>
            <a:r>
              <a:rPr lang="sv-SE" sz="2964" dirty="0" smtClean="0"/>
              <a:t> 2</a:t>
            </a:r>
            <a:endParaRPr sz="2964" dirty="0"/>
          </a:p>
        </p:txBody>
      </p:sp>
      <p:sp>
        <p:nvSpPr>
          <p:cNvPr id="50" name="Shape 50"/>
          <p:cNvSpPr>
            <a:spLocks noGrp="1"/>
          </p:cNvSpPr>
          <p:nvPr>
            <p:ph type="body" idx="1"/>
          </p:nvPr>
        </p:nvSpPr>
        <p:spPr>
          <a:xfrm>
            <a:off x="1371600" y="3886200"/>
            <a:ext cx="6400800" cy="1752600"/>
          </a:xfrm>
          <a:prstGeom prst="rect">
            <a:avLst/>
          </a:prstGeom>
        </p:spPr>
        <p:txBody>
          <a:bodyPr/>
          <a:lstStyle/>
          <a:p>
            <a:pPr lvl="0"/>
            <a:endParaRPr/>
          </a:p>
        </p:txBody>
      </p:sp>
      <p:sp>
        <p:nvSpPr>
          <p:cNvPr id="51" name="Shape 51"/>
          <p:cNvSpPr>
            <a:spLocks noGrp="1"/>
          </p:cNvSpPr>
          <p:nvPr>
            <p:ph type="sldNum" sz="quarter" idx="4294967295"/>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a:t>
            </a:fld>
            <a:endParaRPr sz="1200">
              <a:solidFill>
                <a:srgbClr val="888888"/>
              </a:solidFill>
            </a:endParaRPr>
          </a:p>
        </p:txBody>
      </p:sp>
    </p:spTree>
    <p:extLst>
      <p:ext uri="{BB962C8B-B14F-4D97-AF65-F5344CB8AC3E}">
        <p14:creationId xmlns:p14="http://schemas.microsoft.com/office/powerpoint/2010/main" val="694651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tour based approach: </a:t>
            </a:r>
            <a:r>
              <a:rPr lang="en-US" dirty="0" smtClean="0">
                <a:solidFill>
                  <a:srgbClr val="0000FF"/>
                </a:solidFill>
              </a:rPr>
              <a:t>The hotel district</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The tests in this tour serves following purposes:</a:t>
            </a:r>
          </a:p>
          <a:p>
            <a:pPr lvl="1"/>
            <a:r>
              <a:rPr lang="en-US" dirty="0" smtClean="0"/>
              <a:t>Test for stopping a function after starting.</a:t>
            </a:r>
          </a:p>
          <a:p>
            <a:pPr lvl="1"/>
            <a:r>
              <a:rPr lang="en-US" dirty="0" smtClean="0"/>
              <a:t>Test for blanks and default inputs.</a:t>
            </a:r>
          </a:p>
          <a:p>
            <a:pPr marL="457200" lvl="1" indent="0">
              <a:buNone/>
            </a:pPr>
            <a:endParaRPr lang="en-US" dirty="0"/>
          </a:p>
        </p:txBody>
      </p:sp>
      <p:sp>
        <p:nvSpPr>
          <p:cNvPr id="4" name="Slide Number Placeholder 3"/>
          <p:cNvSpPr>
            <a:spLocks noGrp="1"/>
          </p:cNvSpPr>
          <p:nvPr>
            <p:ph type="sldNum" sz="quarter" idx="12"/>
          </p:nvPr>
        </p:nvSpPr>
        <p:spPr/>
        <p:txBody>
          <a:bodyPr/>
          <a:lstStyle/>
          <a:p>
            <a:fld id="{9FF123B6-44D4-C442-8C26-097BEDBBD6BD}" type="slidenum">
              <a:rPr lang="en-US" smtClean="0"/>
              <a:t>10</a:t>
            </a:fld>
            <a:endParaRPr lang="en-US"/>
          </a:p>
        </p:txBody>
      </p:sp>
    </p:spTree>
    <p:extLst>
      <p:ext uri="{BB962C8B-B14F-4D97-AF65-F5344CB8AC3E}">
        <p14:creationId xmlns:p14="http://schemas.microsoft.com/office/powerpoint/2010/main" val="354217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tour based approach: </a:t>
            </a:r>
            <a:r>
              <a:rPr lang="en-US" dirty="0" smtClean="0">
                <a:solidFill>
                  <a:srgbClr val="0000FF"/>
                </a:solidFill>
              </a:rPr>
              <a:t>The seedy district</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The tests in this tour serves following purposes:</a:t>
            </a:r>
          </a:p>
          <a:p>
            <a:pPr lvl="1"/>
            <a:r>
              <a:rPr lang="en-US" dirty="0" smtClean="0"/>
              <a:t>Test for software behavior on limited resources.</a:t>
            </a:r>
          </a:p>
          <a:p>
            <a:pPr lvl="1"/>
            <a:r>
              <a:rPr lang="en-US" dirty="0" smtClean="0"/>
              <a:t>Test for least likely input.</a:t>
            </a:r>
          </a:p>
          <a:p>
            <a:pPr lvl="1"/>
            <a:r>
              <a:rPr lang="en-US" dirty="0" smtClean="0"/>
              <a:t>Test for things done in wrong order.</a:t>
            </a:r>
          </a:p>
          <a:p>
            <a:pPr lvl="1"/>
            <a:r>
              <a:rPr lang="en-US" dirty="0" smtClean="0"/>
              <a:t>Test for repetitive functions.</a:t>
            </a:r>
            <a:endParaRPr lang="en-US" dirty="0"/>
          </a:p>
        </p:txBody>
      </p:sp>
      <p:sp>
        <p:nvSpPr>
          <p:cNvPr id="4" name="Slide Number Placeholder 3"/>
          <p:cNvSpPr>
            <a:spLocks noGrp="1"/>
          </p:cNvSpPr>
          <p:nvPr>
            <p:ph type="sldNum" sz="quarter" idx="12"/>
          </p:nvPr>
        </p:nvSpPr>
        <p:spPr/>
        <p:txBody>
          <a:bodyPr/>
          <a:lstStyle/>
          <a:p>
            <a:fld id="{9FF123B6-44D4-C442-8C26-097BEDBBD6BD}" type="slidenum">
              <a:rPr lang="en-US" smtClean="0"/>
              <a:t>11</a:t>
            </a:fld>
            <a:endParaRPr lang="en-US"/>
          </a:p>
        </p:txBody>
      </p:sp>
    </p:spTree>
    <p:extLst>
      <p:ext uri="{BB962C8B-B14F-4D97-AF65-F5344CB8AC3E}">
        <p14:creationId xmlns:p14="http://schemas.microsoft.com/office/powerpoint/2010/main" val="1888758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overall test strategy</a:t>
            </a:r>
            <a:endParaRPr lang="en-US" dirty="0"/>
          </a:p>
        </p:txBody>
      </p:sp>
      <p:sp>
        <p:nvSpPr>
          <p:cNvPr id="3" name="Content Placeholder 2"/>
          <p:cNvSpPr>
            <a:spLocks noGrp="1"/>
          </p:cNvSpPr>
          <p:nvPr>
            <p:ph idx="1"/>
          </p:nvPr>
        </p:nvSpPr>
        <p:spPr/>
        <p:txBody>
          <a:bodyPr/>
          <a:lstStyle/>
          <a:p>
            <a:endParaRPr lang="en-US" dirty="0" smtClean="0"/>
          </a:p>
          <a:p>
            <a:r>
              <a:rPr lang="en-US" dirty="0" smtClean="0"/>
              <a:t>Using a tour-based approach</a:t>
            </a:r>
          </a:p>
          <a:p>
            <a:pPr marL="0" indent="0">
              <a:buNone/>
            </a:pPr>
            <a:endParaRPr lang="en-US" dirty="0" smtClean="0"/>
          </a:p>
          <a:p>
            <a:r>
              <a:rPr lang="en-US" dirty="0" smtClean="0">
                <a:solidFill>
                  <a:srgbClr val="0000FF"/>
                </a:solidFill>
              </a:rPr>
              <a:t>Session based test management</a:t>
            </a:r>
          </a:p>
        </p:txBody>
      </p:sp>
      <p:sp>
        <p:nvSpPr>
          <p:cNvPr id="4" name="Slide Number Placeholder 3"/>
          <p:cNvSpPr>
            <a:spLocks noGrp="1"/>
          </p:cNvSpPr>
          <p:nvPr>
            <p:ph type="sldNum" sz="quarter" idx="12"/>
          </p:nvPr>
        </p:nvSpPr>
        <p:spPr/>
        <p:txBody>
          <a:bodyPr/>
          <a:lstStyle/>
          <a:p>
            <a:fld id="{9FF123B6-44D4-C442-8C26-097BEDBBD6BD}" type="slidenum">
              <a:rPr lang="en-US" smtClean="0"/>
              <a:t>12</a:t>
            </a:fld>
            <a:endParaRPr lang="en-US"/>
          </a:p>
        </p:txBody>
      </p:sp>
    </p:spTree>
    <p:extLst>
      <p:ext uri="{BB962C8B-B14F-4D97-AF65-F5344CB8AC3E}">
        <p14:creationId xmlns:p14="http://schemas.microsoft.com/office/powerpoint/2010/main" val="858346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Session based test management (SBTM)</a:t>
            </a:r>
            <a:endParaRPr lang="en-US" dirty="0"/>
          </a:p>
        </p:txBody>
      </p:sp>
      <p:sp>
        <p:nvSpPr>
          <p:cNvPr id="3" name="Content Placeholder 2"/>
          <p:cNvSpPr>
            <a:spLocks noGrp="1"/>
          </p:cNvSpPr>
          <p:nvPr>
            <p:ph idx="1"/>
          </p:nvPr>
        </p:nvSpPr>
        <p:spPr/>
        <p:txBody>
          <a:bodyPr>
            <a:normAutofit lnSpcReduction="10000"/>
          </a:bodyPr>
          <a:lstStyle/>
          <a:p>
            <a:r>
              <a:rPr lang="en-US" dirty="0" smtClean="0"/>
              <a:t>SBTM introduces measurement and control to ET.</a:t>
            </a:r>
          </a:p>
          <a:p>
            <a:r>
              <a:rPr lang="en-US" dirty="0" smtClean="0"/>
              <a:t>Testing is done in time-boxed test sessions (unit of time).</a:t>
            </a:r>
          </a:p>
          <a:p>
            <a:pPr lvl="1"/>
            <a:r>
              <a:rPr lang="en-US" dirty="0" smtClean="0"/>
              <a:t>Typical test sessions are 2 hours long.</a:t>
            </a:r>
          </a:p>
          <a:p>
            <a:r>
              <a:rPr lang="en-US" dirty="0" smtClean="0"/>
              <a:t>Each test session tests specific test point(s) (unit of work) according to a charter.</a:t>
            </a:r>
          </a:p>
          <a:p>
            <a:pPr lvl="1"/>
            <a:r>
              <a:rPr lang="en-US" dirty="0" smtClean="0"/>
              <a:t>Test point is a feature, a characteristic or a business scenario.</a:t>
            </a:r>
          </a:p>
          <a:p>
            <a:endParaRPr lang="en-US" dirty="0"/>
          </a:p>
        </p:txBody>
      </p:sp>
      <p:sp>
        <p:nvSpPr>
          <p:cNvPr id="4" name="Slide Number Placeholder 3"/>
          <p:cNvSpPr>
            <a:spLocks noGrp="1"/>
          </p:cNvSpPr>
          <p:nvPr>
            <p:ph type="sldNum" sz="quarter" idx="12"/>
          </p:nvPr>
        </p:nvSpPr>
        <p:spPr/>
        <p:txBody>
          <a:bodyPr/>
          <a:lstStyle/>
          <a:p>
            <a:fld id="{9FF123B6-44D4-C442-8C26-097BEDBBD6BD}" type="slidenum">
              <a:rPr lang="en-US" smtClean="0"/>
              <a:t>13</a:t>
            </a:fld>
            <a:endParaRPr lang="en-US"/>
          </a:p>
        </p:txBody>
      </p:sp>
    </p:spTree>
    <p:extLst>
      <p:ext uri="{BB962C8B-B14F-4D97-AF65-F5344CB8AC3E}">
        <p14:creationId xmlns:p14="http://schemas.microsoft.com/office/powerpoint/2010/main" val="413309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Session based test management (SBTM) continued</a:t>
            </a:r>
            <a:endParaRPr lang="en-US" dirty="0"/>
          </a:p>
        </p:txBody>
      </p:sp>
      <p:sp>
        <p:nvSpPr>
          <p:cNvPr id="3" name="Content Placeholder 2"/>
          <p:cNvSpPr>
            <a:spLocks noGrp="1"/>
          </p:cNvSpPr>
          <p:nvPr>
            <p:ph idx="1"/>
          </p:nvPr>
        </p:nvSpPr>
        <p:spPr/>
        <p:txBody>
          <a:bodyPr/>
          <a:lstStyle/>
          <a:p>
            <a:r>
              <a:rPr lang="en-US" dirty="0" smtClean="0"/>
              <a:t>A test session promotes a directed exploration of a limited functionality of the software. </a:t>
            </a:r>
          </a:p>
          <a:p>
            <a:r>
              <a:rPr lang="en-US" dirty="0" smtClean="0"/>
              <a:t>A test session report: To record data, impressions, problems, queries, possible bugs, bugs found, diagnosis and so on. </a:t>
            </a:r>
          </a:p>
          <a:p>
            <a:r>
              <a:rPr lang="en-US" dirty="0" smtClean="0"/>
              <a:t>Regular reviews of test session reports.</a:t>
            </a:r>
            <a:endParaRPr lang="en-US" dirty="0"/>
          </a:p>
        </p:txBody>
      </p:sp>
      <p:sp>
        <p:nvSpPr>
          <p:cNvPr id="4" name="Slide Number Placeholder 3"/>
          <p:cNvSpPr>
            <a:spLocks noGrp="1"/>
          </p:cNvSpPr>
          <p:nvPr>
            <p:ph type="sldNum" sz="quarter" idx="12"/>
          </p:nvPr>
        </p:nvSpPr>
        <p:spPr/>
        <p:txBody>
          <a:bodyPr/>
          <a:lstStyle/>
          <a:p>
            <a:fld id="{9FF123B6-44D4-C442-8C26-097BEDBBD6BD}" type="slidenum">
              <a:rPr lang="en-US" smtClean="0"/>
              <a:t>14</a:t>
            </a:fld>
            <a:endParaRPr lang="en-US"/>
          </a:p>
        </p:txBody>
      </p:sp>
    </p:spTree>
    <p:extLst>
      <p:ext uri="{BB962C8B-B14F-4D97-AF65-F5344CB8AC3E}">
        <p14:creationId xmlns:p14="http://schemas.microsoft.com/office/powerpoint/2010/main" val="3768327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r>
              <a:rPr lang="en-US" dirty="0" smtClean="0"/>
              <a:t>ET provide test strategies and management of testing (tour-based approach &amp; session-based test management).</a:t>
            </a:r>
          </a:p>
          <a:p>
            <a:endParaRPr lang="en-US" dirty="0" smtClean="0"/>
          </a:p>
        </p:txBody>
      </p:sp>
      <p:sp>
        <p:nvSpPr>
          <p:cNvPr id="4" name="Slide Number Placeholder 3"/>
          <p:cNvSpPr>
            <a:spLocks noGrp="1"/>
          </p:cNvSpPr>
          <p:nvPr>
            <p:ph type="sldNum" sz="quarter" idx="12"/>
          </p:nvPr>
        </p:nvSpPr>
        <p:spPr/>
        <p:txBody>
          <a:bodyPr/>
          <a:lstStyle/>
          <a:p>
            <a:fld id="{9FF123B6-44D4-C442-8C26-097BEDBBD6BD}" type="slidenum">
              <a:rPr lang="en-US" smtClean="0"/>
              <a:t>15</a:t>
            </a:fld>
            <a:endParaRPr lang="en-US"/>
          </a:p>
        </p:txBody>
      </p:sp>
    </p:spTree>
    <p:extLst>
      <p:ext uri="{BB962C8B-B14F-4D97-AF65-F5344CB8AC3E}">
        <p14:creationId xmlns:p14="http://schemas.microsoft.com/office/powerpoint/2010/main" val="3195264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how to perform ET?</a:t>
            </a:r>
            <a:endParaRPr lang="en-US" dirty="0"/>
          </a:p>
        </p:txBody>
      </p:sp>
      <p:sp>
        <p:nvSpPr>
          <p:cNvPr id="3" name="Content Placeholder 2"/>
          <p:cNvSpPr>
            <a:spLocks noGrp="1"/>
          </p:cNvSpPr>
          <p:nvPr>
            <p:ph idx="1"/>
          </p:nvPr>
        </p:nvSpPr>
        <p:spPr/>
        <p:txBody>
          <a:bodyPr/>
          <a:lstStyle/>
          <a:p>
            <a:r>
              <a:rPr lang="en-US" dirty="0" smtClean="0"/>
              <a:t>ET relies on: </a:t>
            </a:r>
          </a:p>
          <a:p>
            <a:pPr lvl="1"/>
            <a:r>
              <a:rPr lang="en-US" dirty="0" smtClean="0"/>
              <a:t>Tactical techniques for solving testing problems.</a:t>
            </a:r>
          </a:p>
          <a:p>
            <a:pPr lvl="2"/>
            <a:r>
              <a:rPr lang="en-US" dirty="0" smtClean="0"/>
              <a:t>Making intelligent decisions during testing.</a:t>
            </a:r>
          </a:p>
          <a:p>
            <a:pPr lvl="1"/>
            <a:r>
              <a:rPr lang="en-US" dirty="0" smtClean="0">
                <a:solidFill>
                  <a:srgbClr val="0000FF"/>
                </a:solidFill>
              </a:rPr>
              <a:t>An overall test strategy to follow.</a:t>
            </a:r>
          </a:p>
          <a:p>
            <a:pPr lvl="2"/>
            <a:r>
              <a:rPr lang="en-US" dirty="0" smtClean="0">
                <a:solidFill>
                  <a:srgbClr val="0000FF"/>
                </a:solidFill>
              </a:rPr>
              <a:t>Larger decisions concerning managing ET.</a:t>
            </a:r>
          </a:p>
        </p:txBody>
      </p:sp>
      <p:sp>
        <p:nvSpPr>
          <p:cNvPr id="4" name="Slide Number Placeholder 3"/>
          <p:cNvSpPr>
            <a:spLocks noGrp="1"/>
          </p:cNvSpPr>
          <p:nvPr>
            <p:ph type="sldNum" sz="quarter" idx="12"/>
          </p:nvPr>
        </p:nvSpPr>
        <p:spPr/>
        <p:txBody>
          <a:bodyPr/>
          <a:lstStyle/>
          <a:p>
            <a:fld id="{9FF123B6-44D4-C442-8C26-097BEDBBD6BD}" type="slidenum">
              <a:rPr lang="en-US" smtClean="0"/>
              <a:t>2</a:t>
            </a:fld>
            <a:endParaRPr lang="en-US"/>
          </a:p>
        </p:txBody>
      </p:sp>
    </p:spTree>
    <p:extLst>
      <p:ext uri="{BB962C8B-B14F-4D97-AF65-F5344CB8AC3E}">
        <p14:creationId xmlns:p14="http://schemas.microsoft.com/office/powerpoint/2010/main" val="241332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overall test strategy</a:t>
            </a:r>
            <a:endParaRPr lang="en-US" dirty="0"/>
          </a:p>
        </p:txBody>
      </p:sp>
      <p:sp>
        <p:nvSpPr>
          <p:cNvPr id="3" name="Content Placeholder 2"/>
          <p:cNvSpPr>
            <a:spLocks noGrp="1"/>
          </p:cNvSpPr>
          <p:nvPr>
            <p:ph idx="1"/>
          </p:nvPr>
        </p:nvSpPr>
        <p:spPr/>
        <p:txBody>
          <a:bodyPr/>
          <a:lstStyle/>
          <a:p>
            <a:endParaRPr lang="en-US" dirty="0" smtClean="0"/>
          </a:p>
          <a:p>
            <a:r>
              <a:rPr lang="en-US" dirty="0" smtClean="0"/>
              <a:t>Using a tour-based approach</a:t>
            </a:r>
          </a:p>
          <a:p>
            <a:pPr marL="0" indent="0">
              <a:buNone/>
            </a:pPr>
            <a:endParaRPr lang="en-US" dirty="0" smtClean="0"/>
          </a:p>
          <a:p>
            <a:r>
              <a:rPr lang="en-US" dirty="0" smtClean="0"/>
              <a:t>Session based test management</a:t>
            </a:r>
          </a:p>
        </p:txBody>
      </p:sp>
      <p:sp>
        <p:nvSpPr>
          <p:cNvPr id="4" name="Slide Number Placeholder 3"/>
          <p:cNvSpPr>
            <a:spLocks noGrp="1"/>
          </p:cNvSpPr>
          <p:nvPr>
            <p:ph type="sldNum" sz="quarter" idx="12"/>
          </p:nvPr>
        </p:nvSpPr>
        <p:spPr/>
        <p:txBody>
          <a:bodyPr/>
          <a:lstStyle/>
          <a:p>
            <a:fld id="{9FF123B6-44D4-C442-8C26-097BEDBBD6BD}" type="slidenum">
              <a:rPr lang="en-US" smtClean="0"/>
              <a:t>3</a:t>
            </a:fld>
            <a:endParaRPr lang="en-US"/>
          </a:p>
        </p:txBody>
      </p:sp>
    </p:spTree>
    <p:extLst>
      <p:ext uri="{BB962C8B-B14F-4D97-AF65-F5344CB8AC3E}">
        <p14:creationId xmlns:p14="http://schemas.microsoft.com/office/powerpoint/2010/main" val="2826720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tour based approach</a:t>
            </a:r>
            <a:endParaRPr lang="en-US" dirty="0"/>
          </a:p>
        </p:txBody>
      </p:sp>
      <p:sp>
        <p:nvSpPr>
          <p:cNvPr id="3" name="Content Placeholder 2"/>
          <p:cNvSpPr>
            <a:spLocks noGrp="1"/>
          </p:cNvSpPr>
          <p:nvPr>
            <p:ph idx="1"/>
          </p:nvPr>
        </p:nvSpPr>
        <p:spPr/>
        <p:txBody>
          <a:bodyPr/>
          <a:lstStyle/>
          <a:p>
            <a:r>
              <a:rPr lang="en-US" dirty="0" smtClean="0"/>
              <a:t>Use the </a:t>
            </a:r>
            <a:r>
              <a:rPr lang="en-US" dirty="0" smtClean="0">
                <a:solidFill>
                  <a:srgbClr val="0000FF"/>
                </a:solidFill>
              </a:rPr>
              <a:t>tourist metaphor</a:t>
            </a:r>
            <a:r>
              <a:rPr lang="en-US" dirty="0" smtClean="0"/>
              <a:t> to help testers select the right input</a:t>
            </a:r>
            <a:r>
              <a:rPr lang="en-US" dirty="0"/>
              <a:t> </a:t>
            </a:r>
            <a:r>
              <a:rPr lang="en-US" dirty="0" smtClean="0"/>
              <a:t>data, states, code paths and environment settings.</a:t>
            </a:r>
          </a:p>
          <a:p>
            <a:r>
              <a:rPr lang="en-US" dirty="0" smtClean="0"/>
              <a:t>Like a tourist visiting a large city, ET explores paths of an application running through many features in various orders.</a:t>
            </a:r>
            <a:endParaRPr lang="en-US" dirty="0"/>
          </a:p>
        </p:txBody>
      </p:sp>
      <p:sp>
        <p:nvSpPr>
          <p:cNvPr id="4" name="Slide Number Placeholder 3"/>
          <p:cNvSpPr>
            <a:spLocks noGrp="1"/>
          </p:cNvSpPr>
          <p:nvPr>
            <p:ph type="sldNum" sz="quarter" idx="12"/>
          </p:nvPr>
        </p:nvSpPr>
        <p:spPr/>
        <p:txBody>
          <a:bodyPr/>
          <a:lstStyle/>
          <a:p>
            <a:fld id="{9FF123B6-44D4-C442-8C26-097BEDBBD6BD}" type="slidenum">
              <a:rPr lang="en-US" smtClean="0"/>
              <a:t>4</a:t>
            </a:fld>
            <a:endParaRPr lang="en-US"/>
          </a:p>
        </p:txBody>
      </p:sp>
    </p:spTree>
    <p:extLst>
      <p:ext uri="{BB962C8B-B14F-4D97-AF65-F5344CB8AC3E}">
        <p14:creationId xmlns:p14="http://schemas.microsoft.com/office/powerpoint/2010/main" val="3390061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tour based approach continued</a:t>
            </a:r>
            <a:endParaRPr lang="en-US" dirty="0"/>
          </a:p>
        </p:txBody>
      </p:sp>
      <p:sp>
        <p:nvSpPr>
          <p:cNvPr id="3" name="Content Placeholder 2"/>
          <p:cNvSpPr>
            <a:spLocks noGrp="1"/>
          </p:cNvSpPr>
          <p:nvPr>
            <p:ph idx="1"/>
          </p:nvPr>
        </p:nvSpPr>
        <p:spPr/>
        <p:txBody>
          <a:bodyPr/>
          <a:lstStyle/>
          <a:p>
            <a:pPr marL="971550" lvl="1" indent="-514350">
              <a:buFont typeface="+mj-lt"/>
              <a:buAutoNum type="arabicPeriod"/>
            </a:pPr>
            <a:r>
              <a:rPr lang="en-US" dirty="0" smtClean="0"/>
              <a:t>Business district</a:t>
            </a:r>
          </a:p>
          <a:p>
            <a:pPr marL="971550" lvl="1" indent="-514350">
              <a:buFont typeface="+mj-lt"/>
              <a:buAutoNum type="arabicPeriod"/>
            </a:pPr>
            <a:r>
              <a:rPr lang="en-US" dirty="0" smtClean="0"/>
              <a:t>Historical district</a:t>
            </a:r>
          </a:p>
          <a:p>
            <a:pPr marL="971550" lvl="1" indent="-514350">
              <a:buFont typeface="+mj-lt"/>
              <a:buAutoNum type="arabicPeriod"/>
            </a:pPr>
            <a:r>
              <a:rPr lang="en-US" dirty="0" smtClean="0"/>
              <a:t>Tourist district</a:t>
            </a:r>
          </a:p>
          <a:p>
            <a:pPr marL="971550" lvl="1" indent="-514350">
              <a:buFont typeface="+mj-lt"/>
              <a:buAutoNum type="arabicPeriod"/>
            </a:pPr>
            <a:r>
              <a:rPr lang="en-US" dirty="0" smtClean="0"/>
              <a:t>Entertainment district</a:t>
            </a:r>
          </a:p>
          <a:p>
            <a:pPr marL="971550" lvl="1" indent="-514350">
              <a:buFont typeface="+mj-lt"/>
              <a:buAutoNum type="arabicPeriod"/>
            </a:pPr>
            <a:r>
              <a:rPr lang="en-US" dirty="0" smtClean="0"/>
              <a:t>Hotel district</a:t>
            </a:r>
          </a:p>
          <a:p>
            <a:pPr marL="971550" lvl="1" indent="-514350">
              <a:buFont typeface="+mj-lt"/>
              <a:buAutoNum type="arabicPeriod"/>
            </a:pPr>
            <a:r>
              <a:rPr lang="en-US" dirty="0" smtClean="0"/>
              <a:t>Seedy district</a:t>
            </a:r>
            <a:endParaRPr lang="en-US" dirty="0"/>
          </a:p>
        </p:txBody>
      </p:sp>
      <p:sp>
        <p:nvSpPr>
          <p:cNvPr id="4" name="Slide Number Placeholder 3"/>
          <p:cNvSpPr>
            <a:spLocks noGrp="1"/>
          </p:cNvSpPr>
          <p:nvPr>
            <p:ph type="sldNum" sz="quarter" idx="12"/>
          </p:nvPr>
        </p:nvSpPr>
        <p:spPr/>
        <p:txBody>
          <a:bodyPr/>
          <a:lstStyle/>
          <a:p>
            <a:fld id="{9FF123B6-44D4-C442-8C26-097BEDBBD6BD}" type="slidenum">
              <a:rPr lang="en-US" smtClean="0"/>
              <a:t>5</a:t>
            </a:fld>
            <a:endParaRPr lang="en-US"/>
          </a:p>
        </p:txBody>
      </p:sp>
    </p:spTree>
    <p:extLst>
      <p:ext uri="{BB962C8B-B14F-4D97-AF65-F5344CB8AC3E}">
        <p14:creationId xmlns:p14="http://schemas.microsoft.com/office/powerpoint/2010/main" val="2545993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tour based approach: </a:t>
            </a:r>
            <a:r>
              <a:rPr lang="en-US" dirty="0" smtClean="0">
                <a:solidFill>
                  <a:srgbClr val="0000FF"/>
                </a:solidFill>
              </a:rPr>
              <a:t>The business district</a:t>
            </a:r>
            <a:endParaRPr lang="en-US" dirty="0">
              <a:solidFill>
                <a:srgbClr val="0000FF"/>
              </a:solidFill>
            </a:endParaRPr>
          </a:p>
        </p:txBody>
      </p:sp>
      <p:sp>
        <p:nvSpPr>
          <p:cNvPr id="3" name="Content Placeholder 2"/>
          <p:cNvSpPr>
            <a:spLocks noGrp="1"/>
          </p:cNvSpPr>
          <p:nvPr>
            <p:ph idx="1"/>
          </p:nvPr>
        </p:nvSpPr>
        <p:spPr/>
        <p:txBody>
          <a:bodyPr>
            <a:normAutofit/>
          </a:bodyPr>
          <a:lstStyle/>
          <a:p>
            <a:r>
              <a:rPr lang="en-US" dirty="0" smtClean="0"/>
              <a:t>The tests in this tour serves following purposes:</a:t>
            </a:r>
          </a:p>
          <a:p>
            <a:pPr lvl="1"/>
            <a:r>
              <a:rPr lang="en-US" dirty="0" smtClean="0"/>
              <a:t>Test the software’s ability to deliver the functionality.</a:t>
            </a:r>
          </a:p>
          <a:p>
            <a:pPr lvl="1"/>
            <a:r>
              <a:rPr lang="en-US" dirty="0" smtClean="0"/>
              <a:t>Test the accuracy of the user manual (if present).</a:t>
            </a:r>
          </a:p>
          <a:p>
            <a:pPr lvl="1"/>
            <a:r>
              <a:rPr lang="en-US" dirty="0" smtClean="0"/>
              <a:t>Test key features (landmarks) and decide an ordering of testing these key features.</a:t>
            </a:r>
          </a:p>
          <a:p>
            <a:pPr lvl="1"/>
            <a:r>
              <a:rPr lang="en-US" dirty="0" smtClean="0"/>
              <a:t>Test software’s limitation to handle data and processing.</a:t>
            </a:r>
          </a:p>
        </p:txBody>
      </p:sp>
      <p:sp>
        <p:nvSpPr>
          <p:cNvPr id="4" name="Slide Number Placeholder 3"/>
          <p:cNvSpPr>
            <a:spLocks noGrp="1"/>
          </p:cNvSpPr>
          <p:nvPr>
            <p:ph type="sldNum" sz="quarter" idx="12"/>
          </p:nvPr>
        </p:nvSpPr>
        <p:spPr/>
        <p:txBody>
          <a:bodyPr/>
          <a:lstStyle/>
          <a:p>
            <a:fld id="{9FF123B6-44D4-C442-8C26-097BEDBBD6BD}" type="slidenum">
              <a:rPr lang="en-US" smtClean="0"/>
              <a:t>6</a:t>
            </a:fld>
            <a:endParaRPr lang="en-US"/>
          </a:p>
        </p:txBody>
      </p:sp>
    </p:spTree>
    <p:extLst>
      <p:ext uri="{BB962C8B-B14F-4D97-AF65-F5344CB8AC3E}">
        <p14:creationId xmlns:p14="http://schemas.microsoft.com/office/powerpoint/2010/main" val="2675748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tour based approach: </a:t>
            </a:r>
            <a:r>
              <a:rPr lang="en-US" dirty="0" smtClean="0">
                <a:solidFill>
                  <a:srgbClr val="0000FF"/>
                </a:solidFill>
              </a:rPr>
              <a:t>The historical district</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The tests in this tour serves following purposes:</a:t>
            </a:r>
          </a:p>
          <a:p>
            <a:pPr lvl="1"/>
            <a:r>
              <a:rPr lang="en-US" dirty="0" smtClean="0"/>
              <a:t>Test for buggy sections of the product.</a:t>
            </a:r>
          </a:p>
          <a:p>
            <a:pPr lvl="1"/>
            <a:r>
              <a:rPr lang="en-US" dirty="0" smtClean="0"/>
              <a:t>Test for older code that is put in a new environment.</a:t>
            </a:r>
          </a:p>
          <a:p>
            <a:pPr lvl="1"/>
            <a:r>
              <a:rPr lang="en-US" dirty="0" smtClean="0"/>
              <a:t>When testing an updated software from a prior version, test for all previous scenarios.</a:t>
            </a:r>
            <a:endParaRPr lang="en-US" dirty="0"/>
          </a:p>
        </p:txBody>
      </p:sp>
      <p:sp>
        <p:nvSpPr>
          <p:cNvPr id="4" name="Slide Number Placeholder 3"/>
          <p:cNvSpPr>
            <a:spLocks noGrp="1"/>
          </p:cNvSpPr>
          <p:nvPr>
            <p:ph type="sldNum" sz="quarter" idx="12"/>
          </p:nvPr>
        </p:nvSpPr>
        <p:spPr/>
        <p:txBody>
          <a:bodyPr/>
          <a:lstStyle/>
          <a:p>
            <a:fld id="{9FF123B6-44D4-C442-8C26-097BEDBBD6BD}" type="slidenum">
              <a:rPr lang="en-US" smtClean="0"/>
              <a:t>7</a:t>
            </a:fld>
            <a:endParaRPr lang="en-US"/>
          </a:p>
        </p:txBody>
      </p:sp>
    </p:spTree>
    <p:extLst>
      <p:ext uri="{BB962C8B-B14F-4D97-AF65-F5344CB8AC3E}">
        <p14:creationId xmlns:p14="http://schemas.microsoft.com/office/powerpoint/2010/main" val="3735938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tour based approach: </a:t>
            </a:r>
            <a:r>
              <a:rPr lang="en-US" dirty="0" smtClean="0">
                <a:solidFill>
                  <a:srgbClr val="0000FF"/>
                </a:solidFill>
              </a:rPr>
              <a:t>The entertainment district</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The tests in this tour serves following purposes:</a:t>
            </a:r>
          </a:p>
          <a:p>
            <a:pPr lvl="1"/>
            <a:r>
              <a:rPr lang="en-US" dirty="0" smtClean="0"/>
              <a:t>Test for supporting features.</a:t>
            </a:r>
          </a:p>
          <a:p>
            <a:pPr lvl="1"/>
            <a:r>
              <a:rPr lang="en-US" dirty="0" smtClean="0"/>
              <a:t>Test for feature interaction, e.g., combining most popular features with the least popular.</a:t>
            </a:r>
          </a:p>
          <a:p>
            <a:pPr lvl="1"/>
            <a:r>
              <a:rPr lang="en-US" dirty="0" smtClean="0"/>
              <a:t>Test for buildup of data in memory and the constant reading and writing.</a:t>
            </a:r>
            <a:endParaRPr lang="en-US" dirty="0"/>
          </a:p>
        </p:txBody>
      </p:sp>
      <p:sp>
        <p:nvSpPr>
          <p:cNvPr id="4" name="Slide Number Placeholder 3"/>
          <p:cNvSpPr>
            <a:spLocks noGrp="1"/>
          </p:cNvSpPr>
          <p:nvPr>
            <p:ph type="sldNum" sz="quarter" idx="12"/>
          </p:nvPr>
        </p:nvSpPr>
        <p:spPr/>
        <p:txBody>
          <a:bodyPr/>
          <a:lstStyle/>
          <a:p>
            <a:fld id="{9FF123B6-44D4-C442-8C26-097BEDBBD6BD}" type="slidenum">
              <a:rPr lang="en-US" smtClean="0"/>
              <a:t>8</a:t>
            </a:fld>
            <a:endParaRPr lang="en-US"/>
          </a:p>
        </p:txBody>
      </p:sp>
    </p:spTree>
    <p:extLst>
      <p:ext uri="{BB962C8B-B14F-4D97-AF65-F5344CB8AC3E}">
        <p14:creationId xmlns:p14="http://schemas.microsoft.com/office/powerpoint/2010/main" val="504903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tour based approach: </a:t>
            </a:r>
            <a:r>
              <a:rPr lang="en-US" dirty="0" smtClean="0">
                <a:solidFill>
                  <a:srgbClr val="0000FF"/>
                </a:solidFill>
              </a:rPr>
              <a:t>The tourist district</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The tests in this tour serves following purposes:</a:t>
            </a:r>
          </a:p>
          <a:p>
            <a:pPr lvl="1"/>
            <a:r>
              <a:rPr lang="en-US" dirty="0" smtClean="0"/>
              <a:t>Test for every output that can be generated.</a:t>
            </a:r>
          </a:p>
          <a:p>
            <a:pPr lvl="1"/>
            <a:r>
              <a:rPr lang="en-US" dirty="0" smtClean="0"/>
              <a:t>Test for longer paths to a feature.</a:t>
            </a:r>
          </a:p>
          <a:p>
            <a:pPr lvl="1"/>
            <a:r>
              <a:rPr lang="en-US" dirty="0" smtClean="0"/>
              <a:t>Test for interface.</a:t>
            </a:r>
          </a:p>
          <a:p>
            <a:pPr lvl="1"/>
            <a:r>
              <a:rPr lang="en-US" dirty="0" smtClean="0"/>
              <a:t>Test for multiple copies of the same application running simultaneously.</a:t>
            </a:r>
          </a:p>
          <a:p>
            <a:pPr lvl="1"/>
            <a:endParaRPr lang="en-US" dirty="0"/>
          </a:p>
        </p:txBody>
      </p:sp>
      <p:sp>
        <p:nvSpPr>
          <p:cNvPr id="4" name="Slide Number Placeholder 3"/>
          <p:cNvSpPr>
            <a:spLocks noGrp="1"/>
          </p:cNvSpPr>
          <p:nvPr>
            <p:ph type="sldNum" sz="quarter" idx="12"/>
          </p:nvPr>
        </p:nvSpPr>
        <p:spPr/>
        <p:txBody>
          <a:bodyPr/>
          <a:lstStyle/>
          <a:p>
            <a:fld id="{9FF123B6-44D4-C442-8C26-097BEDBBD6BD}" type="slidenum">
              <a:rPr lang="en-US" smtClean="0"/>
              <a:t>9</a:t>
            </a:fld>
            <a:endParaRPr lang="en-US"/>
          </a:p>
        </p:txBody>
      </p:sp>
    </p:spTree>
    <p:extLst>
      <p:ext uri="{BB962C8B-B14F-4D97-AF65-F5344CB8AC3E}">
        <p14:creationId xmlns:p14="http://schemas.microsoft.com/office/powerpoint/2010/main" val="2620117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431</TotalTime>
  <Words>1431</Words>
  <Application>Microsoft Macintosh PowerPoint</Application>
  <PresentationFormat>On-screen Show (4:3)</PresentationFormat>
  <Paragraphs>115</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Software Testing Course Module 3 Exploratory Testing (ET) Lecture 2</vt:lpstr>
      <vt:lpstr>So how to perform ET?</vt:lpstr>
      <vt:lpstr>An overall test strategy</vt:lpstr>
      <vt:lpstr>The tour based approach</vt:lpstr>
      <vt:lpstr>The tour based approach continued</vt:lpstr>
      <vt:lpstr>The tour based approach: The business district</vt:lpstr>
      <vt:lpstr>The tour based approach: The historical district</vt:lpstr>
      <vt:lpstr>The tour based approach: The entertainment district</vt:lpstr>
      <vt:lpstr>The tour based approach: The tourist district</vt:lpstr>
      <vt:lpstr>The tour based approach: The hotel district</vt:lpstr>
      <vt:lpstr>The tour based approach: The seedy district</vt:lpstr>
      <vt:lpstr>An overall test strategy</vt:lpstr>
      <vt:lpstr>Session based test management (SBTM)</vt:lpstr>
      <vt:lpstr>Session based test management (SBTM) continued</vt:lpstr>
      <vt:lpstr>Conclusions</vt:lpstr>
    </vt:vector>
  </TitlesOfParts>
  <Company>Mälardalens högskola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Wasif Afzal</dc:creator>
  <cp:lastModifiedBy>Wasif Afzal</cp:lastModifiedBy>
  <cp:revision>35</cp:revision>
  <dcterms:created xsi:type="dcterms:W3CDTF">2015-03-09T09:26:28Z</dcterms:created>
  <dcterms:modified xsi:type="dcterms:W3CDTF">2015-03-13T13:41:12Z</dcterms:modified>
</cp:coreProperties>
</file>